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Lst>
  <p:notesMasterIdLst>
    <p:notesMasterId r:id="rId36"/>
  </p:notesMasterIdLst>
  <p:sldIdLst>
    <p:sldId id="268" r:id="rId2"/>
    <p:sldId id="652" r:id="rId3"/>
    <p:sldId id="697" r:id="rId4"/>
    <p:sldId id="699" r:id="rId5"/>
    <p:sldId id="700" r:id="rId6"/>
    <p:sldId id="726" r:id="rId7"/>
    <p:sldId id="727" r:id="rId8"/>
    <p:sldId id="686" r:id="rId9"/>
    <p:sldId id="698" r:id="rId10"/>
    <p:sldId id="738" r:id="rId11"/>
    <p:sldId id="703" r:id="rId12"/>
    <p:sldId id="729" r:id="rId13"/>
    <p:sldId id="733" r:id="rId14"/>
    <p:sldId id="734" r:id="rId15"/>
    <p:sldId id="735" r:id="rId16"/>
    <p:sldId id="736" r:id="rId17"/>
    <p:sldId id="737" r:id="rId18"/>
    <p:sldId id="728" r:id="rId19"/>
    <p:sldId id="704" r:id="rId20"/>
    <p:sldId id="732" r:id="rId21"/>
    <p:sldId id="709" r:id="rId22"/>
    <p:sldId id="710" r:id="rId23"/>
    <p:sldId id="716" r:id="rId24"/>
    <p:sldId id="708" r:id="rId25"/>
    <p:sldId id="712" r:id="rId26"/>
    <p:sldId id="713" r:id="rId27"/>
    <p:sldId id="714" r:id="rId28"/>
    <p:sldId id="715" r:id="rId29"/>
    <p:sldId id="717" r:id="rId30"/>
    <p:sldId id="718" r:id="rId31"/>
    <p:sldId id="719" r:id="rId32"/>
    <p:sldId id="720" r:id="rId33"/>
    <p:sldId id="711" r:id="rId34"/>
    <p:sldId id="263"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781"/>
    <a:srgbClr val="F7A33C"/>
    <a:srgbClr val="FF7C35"/>
    <a:srgbClr val="008FC4"/>
    <a:srgbClr val="03ACDC"/>
    <a:srgbClr val="40AA59"/>
    <a:srgbClr val="FF454D"/>
    <a:srgbClr val="FAD34B"/>
    <a:srgbClr val="F05C63"/>
    <a:srgbClr val="374E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21"/>
    <p:restoredTop sz="92936"/>
  </p:normalViewPr>
  <p:slideViewPr>
    <p:cSldViewPr snapToGrid="0" snapToObjects="1">
      <p:cViewPr varScale="1">
        <p:scale>
          <a:sx n="62" d="100"/>
          <a:sy n="62" d="100"/>
        </p:scale>
        <p:origin x="102" y="108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2T21:05:15.611"/>
    </inkml:context>
    <inkml:brush xml:id="br0">
      <inkml:brushProperty name="width" value="0.025" units="cm"/>
      <inkml:brushProperty name="height" value="0.025" units="cm"/>
      <inkml:brushProperty name="color" value="#FFC114"/>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4T13:52:18.452"/>
    </inkml:context>
    <inkml:brush xml:id="br0">
      <inkml:brushProperty name="width" value="0.025" units="cm"/>
      <inkml:brushProperty name="height" value="0.025" units="cm"/>
      <inkml:brushProperty name="color" value="#FFC114"/>
    </inkml:brush>
  </inkml:definitions>
  <inkml:trace contextRef="#ctx0" brushRef="#br0">0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4T13:52:18.452"/>
    </inkml:context>
    <inkml:brush xml:id="br0">
      <inkml:brushProperty name="width" value="0.025" units="cm"/>
      <inkml:brushProperty name="height" value="0.025" units="cm"/>
      <inkml:brushProperty name="color" value="#FFC114"/>
    </inkml:brush>
  </inkml:definitions>
  <inkml:trace contextRef="#ctx0" brushRef="#br0">0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4T13:52:18.452"/>
    </inkml:context>
    <inkml:brush xml:id="br0">
      <inkml:brushProperty name="width" value="0.025" units="cm"/>
      <inkml:brushProperty name="height" value="0.025" units="cm"/>
      <inkml:brushProperty name="color" value="#FFC114"/>
    </inkml:brush>
  </inkml:definitions>
  <inkml:trace contextRef="#ctx0" brushRef="#br0">0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4T06:08:11.794"/>
    </inkml:context>
    <inkml:brush xml:id="br0">
      <inkml:brushProperty name="width" value="0.025" units="cm"/>
      <inkml:brushProperty name="height" value="0.025" units="cm"/>
      <inkml:brushProperty name="color" value="#FFC114"/>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56D9-080C-E84F-AAD6-CF7452784A8F}" type="datetimeFigureOut">
              <a:t>14-12-2020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46E4F7-44F7-344D-83C3-4C344F8CB4B8}" type="slidenum">
              <a:t>‹Nº›</a:t>
            </a:fld>
            <a:endParaRPr lang="es-ES_tradnl"/>
          </a:p>
        </p:txBody>
      </p:sp>
    </p:spTree>
    <p:extLst>
      <p:ext uri="{BB962C8B-B14F-4D97-AF65-F5344CB8AC3E}">
        <p14:creationId xmlns:p14="http://schemas.microsoft.com/office/powerpoint/2010/main" val="372086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a:p>
        </p:txBody>
      </p:sp>
      <p:sp>
        <p:nvSpPr>
          <p:cNvPr id="4" name="Marcador de número de diapositiva 3"/>
          <p:cNvSpPr>
            <a:spLocks noGrp="1"/>
          </p:cNvSpPr>
          <p:nvPr>
            <p:ph type="sldNum" sz="quarter" idx="5"/>
          </p:nvPr>
        </p:nvSpPr>
        <p:spPr/>
        <p:txBody>
          <a:bodyPr/>
          <a:lstStyle/>
          <a:p>
            <a:fld id="{AA46E4F7-44F7-344D-83C3-4C344F8CB4B8}" type="slidenum">
              <a:rPr lang="es-CL" smtClean="0"/>
              <a:t>1</a:t>
            </a:fld>
            <a:endParaRPr lang="es-CL"/>
          </a:p>
        </p:txBody>
      </p:sp>
    </p:spTree>
    <p:extLst>
      <p:ext uri="{BB962C8B-B14F-4D97-AF65-F5344CB8AC3E}">
        <p14:creationId xmlns:p14="http://schemas.microsoft.com/office/powerpoint/2010/main" val="3891805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8</a:t>
            </a:fld>
            <a:endParaRPr lang="es-CL"/>
          </a:p>
        </p:txBody>
      </p:sp>
    </p:spTree>
    <p:extLst>
      <p:ext uri="{BB962C8B-B14F-4D97-AF65-F5344CB8AC3E}">
        <p14:creationId xmlns:p14="http://schemas.microsoft.com/office/powerpoint/2010/main" val="1078837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9</a:t>
            </a:fld>
            <a:endParaRPr lang="es-CL"/>
          </a:p>
        </p:txBody>
      </p:sp>
    </p:spTree>
    <p:extLst>
      <p:ext uri="{BB962C8B-B14F-4D97-AF65-F5344CB8AC3E}">
        <p14:creationId xmlns:p14="http://schemas.microsoft.com/office/powerpoint/2010/main" val="697632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10</a:t>
            </a:fld>
            <a:endParaRPr lang="es-CL"/>
          </a:p>
        </p:txBody>
      </p:sp>
    </p:spTree>
    <p:extLst>
      <p:ext uri="{BB962C8B-B14F-4D97-AF65-F5344CB8AC3E}">
        <p14:creationId xmlns:p14="http://schemas.microsoft.com/office/powerpoint/2010/main" val="4280668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11</a:t>
            </a:fld>
            <a:endParaRPr lang="es-CL"/>
          </a:p>
        </p:txBody>
      </p:sp>
    </p:spTree>
    <p:extLst>
      <p:ext uri="{BB962C8B-B14F-4D97-AF65-F5344CB8AC3E}">
        <p14:creationId xmlns:p14="http://schemas.microsoft.com/office/powerpoint/2010/main" val="276787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18</a:t>
            </a:fld>
            <a:endParaRPr lang="es-CL"/>
          </a:p>
        </p:txBody>
      </p:sp>
    </p:spTree>
    <p:extLst>
      <p:ext uri="{BB962C8B-B14F-4D97-AF65-F5344CB8AC3E}">
        <p14:creationId xmlns:p14="http://schemas.microsoft.com/office/powerpoint/2010/main" val="1595083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19</a:t>
            </a:fld>
            <a:endParaRPr lang="es-CL"/>
          </a:p>
        </p:txBody>
      </p:sp>
    </p:spTree>
    <p:extLst>
      <p:ext uri="{BB962C8B-B14F-4D97-AF65-F5344CB8AC3E}">
        <p14:creationId xmlns:p14="http://schemas.microsoft.com/office/powerpoint/2010/main" val="2350610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tif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ítulo principa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00235" y="2297874"/>
            <a:ext cx="10363200" cy="1131126"/>
          </a:xfrm>
          <a:prstGeom prst="rect">
            <a:avLst/>
          </a:prstGeom>
        </p:spPr>
        <p:txBody>
          <a:bodyPr anchor="t">
            <a:noAutofit/>
          </a:bodyPr>
          <a:lstStyle>
            <a:lvl1pPr algn="l">
              <a:defRPr lang="en-US" sz="4000" b="1" kern="1200" dirty="0">
                <a:solidFill>
                  <a:schemeClr val="tx1"/>
                </a:solidFill>
                <a:latin typeface="+mj-lt"/>
                <a:ea typeface="+mj-ea"/>
                <a:cs typeface="+mj-cs"/>
              </a:defRPr>
            </a:lvl1pPr>
          </a:lstStyle>
          <a:p>
            <a:r>
              <a:rPr lang="en-US" dirty="0"/>
              <a:t>Escriba el título de la presentación en un máximo de dos líneas</a:t>
            </a:r>
          </a:p>
        </p:txBody>
      </p:sp>
      <p:sp>
        <p:nvSpPr>
          <p:cNvPr id="3" name="Subtitle 2"/>
          <p:cNvSpPr>
            <a:spLocks noGrp="1"/>
          </p:cNvSpPr>
          <p:nvPr>
            <p:ph type="subTitle" idx="1" hasCustomPrompt="1"/>
          </p:nvPr>
        </p:nvSpPr>
        <p:spPr>
          <a:xfrm>
            <a:off x="1300235" y="3537914"/>
            <a:ext cx="9144000" cy="805486"/>
          </a:xfrm>
          <a:prstGeom prst="rect">
            <a:avLst/>
          </a:prstGeom>
        </p:spPr>
        <p:txBody>
          <a:bodyPr anchor="t"/>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Escriba la bajada del título de la presentación en un máximo de dos líneas</a:t>
            </a:r>
          </a:p>
        </p:txBody>
      </p:sp>
      <p:sp>
        <p:nvSpPr>
          <p:cNvPr id="17" name="Text Placeholder 16">
            <a:extLst>
              <a:ext uri="{FF2B5EF4-FFF2-40B4-BE49-F238E27FC236}">
                <a16:creationId xmlns:a16="http://schemas.microsoft.com/office/drawing/2014/main" id="{CF8AAC48-2EAF-1947-8824-4DCAA8EBCDDE}"/>
              </a:ext>
            </a:extLst>
          </p:cNvPr>
          <p:cNvSpPr>
            <a:spLocks noGrp="1"/>
          </p:cNvSpPr>
          <p:nvPr>
            <p:ph type="body" sz="quarter" idx="10" hasCustomPrompt="1"/>
          </p:nvPr>
        </p:nvSpPr>
        <p:spPr>
          <a:xfrm>
            <a:off x="8064499" y="4412203"/>
            <a:ext cx="3598935" cy="374110"/>
          </a:xfrm>
          <a:prstGeom prst="rect">
            <a:avLst/>
          </a:prstGeom>
        </p:spPr>
        <p:txBody>
          <a:bodyPr anchor="t"/>
          <a:lstStyle>
            <a:lvl1pPr marL="0" indent="0" algn="r">
              <a:spcBef>
                <a:spcPts val="0"/>
              </a:spcBef>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err="1"/>
              <a:t>Nombre</a:t>
            </a:r>
            <a:r>
              <a:rPr lang="en-US" dirty="0"/>
              <a:t> </a:t>
            </a:r>
            <a:r>
              <a:rPr lang="en-US" dirty="0" err="1"/>
              <a:t>Profesor</a:t>
            </a:r>
            <a:r>
              <a:rPr lang="en-US" dirty="0"/>
              <a:t> 2</a:t>
            </a:r>
          </a:p>
        </p:txBody>
      </p:sp>
      <p:sp>
        <p:nvSpPr>
          <p:cNvPr id="19" name="Text Placeholder 16">
            <a:extLst>
              <a:ext uri="{FF2B5EF4-FFF2-40B4-BE49-F238E27FC236}">
                <a16:creationId xmlns:a16="http://schemas.microsoft.com/office/drawing/2014/main" id="{89E84FF2-1C76-E445-AEFC-FAB647D1C0FC}"/>
              </a:ext>
            </a:extLst>
          </p:cNvPr>
          <p:cNvSpPr>
            <a:spLocks noGrp="1"/>
          </p:cNvSpPr>
          <p:nvPr>
            <p:ph type="body" sz="quarter" idx="11" hasCustomPrompt="1"/>
          </p:nvPr>
        </p:nvSpPr>
        <p:spPr>
          <a:xfrm>
            <a:off x="8064499" y="4840691"/>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e-mail</a:t>
            </a:r>
          </a:p>
        </p:txBody>
      </p:sp>
      <p:sp>
        <p:nvSpPr>
          <p:cNvPr id="8" name="Text Placeholder 16">
            <a:extLst>
              <a:ext uri="{FF2B5EF4-FFF2-40B4-BE49-F238E27FC236}">
                <a16:creationId xmlns:a16="http://schemas.microsoft.com/office/drawing/2014/main" id="{3CFFA6BC-13D3-9144-8BC5-135F8C7483F1}"/>
              </a:ext>
            </a:extLst>
          </p:cNvPr>
          <p:cNvSpPr>
            <a:spLocks noGrp="1"/>
          </p:cNvSpPr>
          <p:nvPr>
            <p:ph type="body" sz="quarter" idx="12" hasCustomPrompt="1"/>
          </p:nvPr>
        </p:nvSpPr>
        <p:spPr>
          <a:xfrm>
            <a:off x="8064499" y="5177539"/>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Twitter / Instagram / LinkedIn</a:t>
            </a:r>
          </a:p>
        </p:txBody>
      </p:sp>
      <p:pic>
        <p:nvPicPr>
          <p:cNvPr id="9" name="Picture 8">
            <a:extLst>
              <a:ext uri="{FF2B5EF4-FFF2-40B4-BE49-F238E27FC236}">
                <a16:creationId xmlns:a16="http://schemas.microsoft.com/office/drawing/2014/main" id="{9DF26F4F-6206-8945-8CEF-D474E428BC21}"/>
              </a:ext>
            </a:extLst>
          </p:cNvPr>
          <p:cNvPicPr>
            <a:picLocks noChangeAspect="1"/>
          </p:cNvPicPr>
          <p:nvPr userDrawn="1"/>
        </p:nvPicPr>
        <p:blipFill>
          <a:blip r:embed="rId2"/>
          <a:stretch>
            <a:fillRect/>
          </a:stretch>
        </p:blipFill>
        <p:spPr>
          <a:xfrm>
            <a:off x="10444235" y="149224"/>
            <a:ext cx="1493520" cy="607765"/>
          </a:xfrm>
          <a:prstGeom prst="rect">
            <a:avLst/>
          </a:prstGeom>
        </p:spPr>
      </p:pic>
      <p:pic>
        <p:nvPicPr>
          <p:cNvPr id="10" name="Picture 2" descr="https://lh6.googleusercontent.com/ZLGXLiyYQBDC3pNpzHlajnnY_WFW4j1mFpcX-qbvfs-xIsFhx2UUvf9cSRhJuQ-mGmXch_v7iOKH5eOYv2CunZheDTkcgPle13S0W0a56GxS1VAULDj-2kKjIumYR8nb6RJ32us8">
            <a:extLst>
              <a:ext uri="{FF2B5EF4-FFF2-40B4-BE49-F238E27FC236}">
                <a16:creationId xmlns:a16="http://schemas.microsoft.com/office/drawing/2014/main" id="{E07D9194-18D1-3F46-AD8D-78B13508536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5177" y="5373586"/>
            <a:ext cx="2606224" cy="148441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6">
            <a:extLst>
              <a:ext uri="{FF2B5EF4-FFF2-40B4-BE49-F238E27FC236}">
                <a16:creationId xmlns:a16="http://schemas.microsoft.com/office/drawing/2014/main" id="{B0F403C9-3321-264F-9FC7-14086E44593C}"/>
              </a:ext>
            </a:extLst>
          </p:cNvPr>
          <p:cNvSpPr>
            <a:spLocks noGrp="1"/>
          </p:cNvSpPr>
          <p:nvPr>
            <p:ph type="body" sz="quarter" idx="13" hasCustomPrompt="1"/>
          </p:nvPr>
        </p:nvSpPr>
        <p:spPr>
          <a:xfrm>
            <a:off x="4402065" y="4412203"/>
            <a:ext cx="3598935" cy="374110"/>
          </a:xfrm>
          <a:prstGeom prst="rect">
            <a:avLst/>
          </a:prstGeom>
        </p:spPr>
        <p:txBody>
          <a:bodyPr anchor="t"/>
          <a:lstStyle>
            <a:lvl1pPr marL="0" indent="0" algn="r">
              <a:spcBef>
                <a:spcPts val="0"/>
              </a:spcBef>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err="1"/>
              <a:t>Nombre</a:t>
            </a:r>
            <a:r>
              <a:rPr lang="en-US" dirty="0"/>
              <a:t> </a:t>
            </a:r>
            <a:r>
              <a:rPr lang="en-US" dirty="0" err="1"/>
              <a:t>Profesor</a:t>
            </a:r>
            <a:r>
              <a:rPr lang="en-US" dirty="0"/>
              <a:t> 1</a:t>
            </a:r>
          </a:p>
        </p:txBody>
      </p:sp>
      <p:sp>
        <p:nvSpPr>
          <p:cNvPr id="12" name="Text Placeholder 16">
            <a:extLst>
              <a:ext uri="{FF2B5EF4-FFF2-40B4-BE49-F238E27FC236}">
                <a16:creationId xmlns:a16="http://schemas.microsoft.com/office/drawing/2014/main" id="{77588184-A05E-0B4F-86B4-9100DFEE70E3}"/>
              </a:ext>
            </a:extLst>
          </p:cNvPr>
          <p:cNvSpPr>
            <a:spLocks noGrp="1"/>
          </p:cNvSpPr>
          <p:nvPr>
            <p:ph type="body" sz="quarter" idx="14" hasCustomPrompt="1"/>
          </p:nvPr>
        </p:nvSpPr>
        <p:spPr>
          <a:xfrm>
            <a:off x="4402065" y="4840691"/>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e-mail</a:t>
            </a:r>
          </a:p>
        </p:txBody>
      </p:sp>
      <p:sp>
        <p:nvSpPr>
          <p:cNvPr id="13" name="Text Placeholder 16">
            <a:extLst>
              <a:ext uri="{FF2B5EF4-FFF2-40B4-BE49-F238E27FC236}">
                <a16:creationId xmlns:a16="http://schemas.microsoft.com/office/drawing/2014/main" id="{51771A43-AD57-B041-8D6B-8DAA65244E19}"/>
              </a:ext>
            </a:extLst>
          </p:cNvPr>
          <p:cNvSpPr>
            <a:spLocks noGrp="1"/>
          </p:cNvSpPr>
          <p:nvPr>
            <p:ph type="body" sz="quarter" idx="15" hasCustomPrompt="1"/>
          </p:nvPr>
        </p:nvSpPr>
        <p:spPr>
          <a:xfrm>
            <a:off x="4402065" y="5177539"/>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Twitter / Instagram / LinkedIn</a:t>
            </a:r>
          </a:p>
        </p:txBody>
      </p:sp>
    </p:spTree>
    <p:extLst>
      <p:ext uri="{BB962C8B-B14F-4D97-AF65-F5344CB8AC3E}">
        <p14:creationId xmlns:p14="http://schemas.microsoft.com/office/powerpoint/2010/main" val="4169069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un contenedor CON bullets Grec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A5A216-2E4C-E74C-B515-ED3FDB5F0A3F}"/>
              </a:ext>
            </a:extLst>
          </p:cNvPr>
          <p:cNvSpPr>
            <a:spLocks noGrp="1"/>
          </p:cNvSpPr>
          <p:nvPr>
            <p:ph type="title" hasCustomPrompt="1"/>
          </p:nvPr>
        </p:nvSpPr>
        <p:spPr>
          <a:xfrm>
            <a:off x="838200" y="345124"/>
            <a:ext cx="10515600" cy="621528"/>
          </a:xfrm>
          <a:prstGeom prst="rect">
            <a:avLst/>
          </a:prstGeom>
        </p:spPr>
        <p:txBody>
          <a:bodyPr>
            <a:noAutofit/>
          </a:bodyPr>
          <a:lstStyle>
            <a:lvl1pPr>
              <a:defRPr sz="3600" b="1"/>
            </a:lvl1pPr>
          </a:lstStyle>
          <a:p>
            <a:r>
              <a:rPr lang="en-US" dirty="0"/>
              <a:t>Título en una </a:t>
            </a:r>
            <a:r>
              <a:rPr lang="en-US" dirty="0" err="1"/>
              <a:t>línea</a:t>
            </a:r>
            <a:r>
              <a:rPr lang="en-US" dirty="0"/>
              <a:t> (</a:t>
            </a:r>
            <a:r>
              <a:rPr lang="en-US" dirty="0" err="1"/>
              <a:t>Calibrí</a:t>
            </a:r>
            <a:r>
              <a:rPr lang="en-US" dirty="0"/>
              <a:t> Light - Headings 36)</a:t>
            </a:r>
          </a:p>
        </p:txBody>
      </p:sp>
      <p:sp>
        <p:nvSpPr>
          <p:cNvPr id="5" name="Google Shape;22;p3">
            <a:extLst>
              <a:ext uri="{FF2B5EF4-FFF2-40B4-BE49-F238E27FC236}">
                <a16:creationId xmlns:a16="http://schemas.microsoft.com/office/drawing/2014/main" id="{77E12CF4-46D4-3246-B576-B3C6C1739F5C}"/>
              </a:ext>
            </a:extLst>
          </p:cNvPr>
          <p:cNvSpPr txBox="1">
            <a:spLocks noGrp="1"/>
          </p:cNvSpPr>
          <p:nvPr>
            <p:ph type="subTitle" idx="10" hasCustomPrompt="1"/>
          </p:nvPr>
        </p:nvSpPr>
        <p:spPr>
          <a:xfrm>
            <a:off x="838200" y="1005842"/>
            <a:ext cx="10515600" cy="261256"/>
          </a:xfrm>
          <a:prstGeom prst="rect">
            <a:avLst/>
          </a:prstGeom>
          <a:noFill/>
          <a:ln>
            <a:noFill/>
          </a:ln>
        </p:spPr>
        <p:txBody>
          <a:bodyPr spcFirstLastPara="1" wrap="square" lIns="91425" tIns="0" rIns="91425" bIns="0" anchor="ctr" anchorCtr="0">
            <a:noAutofit/>
          </a:bodyPr>
          <a:lstStyle>
            <a:lvl1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sz="1800">
                <a:solidFill>
                  <a:srgbClr val="3F3F3F"/>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a:pPr>
            <a:r>
              <a:rPr lang="es-ES" dirty="0" err="1"/>
              <a:t>Click</a:t>
            </a:r>
            <a:r>
              <a:rPr lang="es-ES" dirty="0"/>
              <a:t> para añadir subtítulo en una línea (</a:t>
            </a:r>
            <a:r>
              <a:rPr lang="es-ES" dirty="0" err="1"/>
              <a:t>Calibrí</a:t>
            </a:r>
            <a:r>
              <a:rPr lang="es-ES" dirty="0"/>
              <a:t> 18)</a:t>
            </a:r>
          </a:p>
        </p:txBody>
      </p:sp>
      <p:sp>
        <p:nvSpPr>
          <p:cNvPr id="6" name="Content Placeholder 2">
            <a:extLst>
              <a:ext uri="{FF2B5EF4-FFF2-40B4-BE49-F238E27FC236}">
                <a16:creationId xmlns:a16="http://schemas.microsoft.com/office/drawing/2014/main" id="{4B3E94AE-98D0-4049-8A4D-E7D3A5F0951C}"/>
              </a:ext>
            </a:extLst>
          </p:cNvPr>
          <p:cNvSpPr>
            <a:spLocks noGrp="1"/>
          </p:cNvSpPr>
          <p:nvPr>
            <p:ph idx="11" hasCustomPrompt="1"/>
          </p:nvPr>
        </p:nvSpPr>
        <p:spPr>
          <a:xfrm>
            <a:off x="838200" y="6223263"/>
            <a:ext cx="10515600" cy="382214"/>
          </a:xfrm>
          <a:prstGeom prst="rect">
            <a:avLst/>
          </a:prstGeom>
        </p:spPr>
        <p:txBody>
          <a:bodyPr anchor="t"/>
          <a:lstStyle>
            <a:lvl1pPr marL="0" marR="0" indent="0" algn="l" defTabSz="914400" rtl="0" eaLnBrk="1" fontAlgn="auto" latinLnBrk="0" hangingPunct="1">
              <a:lnSpc>
                <a:spcPct val="90000"/>
              </a:lnSpc>
              <a:spcBef>
                <a:spcPts val="0"/>
              </a:spcBef>
              <a:spcAft>
                <a:spcPts val="0"/>
              </a:spcAft>
              <a:buClr>
                <a:srgbClr val="00B0F0"/>
              </a:buClr>
              <a:buSzTx/>
              <a:buFont typeface="Arial" panose="020B0604020202020204" pitchFamily="34" charset="0"/>
              <a:buNone/>
              <a:tabLst/>
              <a:defRPr sz="1200">
                <a:solidFill>
                  <a:schemeClr val="tx1">
                    <a:lumMod val="65000"/>
                    <a:lumOff val="35000"/>
                  </a:schemeClr>
                </a:solidFill>
              </a:defRPr>
            </a:lvl1pPr>
          </a:lstStyle>
          <a:p>
            <a:pPr lvl="0"/>
            <a:r>
              <a:rPr lang="en-US" dirty="0"/>
              <a:t>Fuente:</a:t>
            </a:r>
          </a:p>
          <a:p>
            <a:pPr marL="0" marR="0" lvl="0" indent="0" algn="l" defTabSz="914400" rtl="0" eaLnBrk="1" fontAlgn="auto" latinLnBrk="0" hangingPunct="1">
              <a:lnSpc>
                <a:spcPct val="90000"/>
              </a:lnSpc>
              <a:spcBef>
                <a:spcPts val="0"/>
              </a:spcBef>
              <a:spcAft>
                <a:spcPts val="0"/>
              </a:spcAft>
              <a:buClr>
                <a:srgbClr val="00B0F0"/>
              </a:buClr>
              <a:buSzTx/>
              <a:buFont typeface="Arial" panose="020B0604020202020204" pitchFamily="34" charset="0"/>
              <a:buNone/>
              <a:tabLst/>
              <a:defRPr/>
            </a:pPr>
            <a:r>
              <a:rPr lang="en-US" dirty="0"/>
              <a:t>Lorem ipsum at </a:t>
            </a:r>
            <a:r>
              <a:rPr lang="en-US" dirty="0" err="1"/>
              <a:t>dolomen</a:t>
            </a:r>
            <a:r>
              <a:rPr lang="en-US" dirty="0"/>
              <a:t> (Calibri Body 12)</a:t>
            </a:r>
          </a:p>
          <a:p>
            <a:pPr lvl="0"/>
            <a:endParaRPr lang="en-US" dirty="0"/>
          </a:p>
          <a:p>
            <a:pPr lvl="0"/>
            <a:endParaRPr lang="en-US" dirty="0"/>
          </a:p>
        </p:txBody>
      </p:sp>
    </p:spTree>
    <p:extLst>
      <p:ext uri="{BB962C8B-B14F-4D97-AF65-F5344CB8AC3E}">
        <p14:creationId xmlns:p14="http://schemas.microsoft.com/office/powerpoint/2010/main" val="2119143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Dinámica o sprint">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F53FB506-A610-1F40-A648-464F5C492EB4}"/>
              </a:ext>
            </a:extLst>
          </p:cNvPr>
          <p:cNvSpPr>
            <a:spLocks noGrp="1"/>
          </p:cNvSpPr>
          <p:nvPr>
            <p:ph type="ctrTitle" hasCustomPrompt="1"/>
          </p:nvPr>
        </p:nvSpPr>
        <p:spPr>
          <a:xfrm>
            <a:off x="2452438" y="658912"/>
            <a:ext cx="9225035" cy="1131126"/>
          </a:xfrm>
          <a:prstGeom prst="rect">
            <a:avLst/>
          </a:prstGeom>
        </p:spPr>
        <p:txBody>
          <a:bodyPr anchor="t">
            <a:normAutofit/>
          </a:bodyPr>
          <a:lstStyle>
            <a:lvl1pPr marL="0" marR="0" indent="0" algn="l" defTabSz="914400" rtl="0" eaLnBrk="1" fontAlgn="auto" latinLnBrk="0" hangingPunct="1">
              <a:lnSpc>
                <a:spcPct val="90000"/>
              </a:lnSpc>
              <a:spcBef>
                <a:spcPct val="0"/>
              </a:spcBef>
              <a:spcAft>
                <a:spcPts val="0"/>
              </a:spcAft>
              <a:buClrTx/>
              <a:buSzTx/>
              <a:buFontTx/>
              <a:buNone/>
              <a:tabLst/>
              <a:defRPr lang="en-US" sz="2800" b="1" kern="1200" dirty="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Título de la dinámica o sprint (Calibri Light Headings 28)</a:t>
            </a:r>
            <a:br>
              <a:rPr lang="en-US" dirty="0"/>
            </a:br>
            <a:endParaRPr lang="en-US" dirty="0"/>
          </a:p>
        </p:txBody>
      </p:sp>
      <p:sp>
        <p:nvSpPr>
          <p:cNvPr id="35" name="Subtitle 2">
            <a:extLst>
              <a:ext uri="{FF2B5EF4-FFF2-40B4-BE49-F238E27FC236}">
                <a16:creationId xmlns:a16="http://schemas.microsoft.com/office/drawing/2014/main" id="{9582FACD-B802-BC4C-BCCA-6103EAC9508C}"/>
              </a:ext>
            </a:extLst>
          </p:cNvPr>
          <p:cNvSpPr>
            <a:spLocks noGrp="1"/>
          </p:cNvSpPr>
          <p:nvPr>
            <p:ph type="subTitle" idx="1" hasCustomPrompt="1"/>
          </p:nvPr>
        </p:nvSpPr>
        <p:spPr>
          <a:xfrm>
            <a:off x="2438399" y="1967875"/>
            <a:ext cx="9225035" cy="4305925"/>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Instrucciones de la dinámica o sprint (Calibri - Body 20)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Objetivo</a:t>
            </a:r>
            <a:r>
              <a:rPr lang="en-US" dirty="0"/>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Instrucciones</a:t>
            </a:r>
            <a:r>
              <a:rPr lang="en-US" dirty="0"/>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Resultados</a:t>
            </a:r>
            <a:r>
              <a:rPr lang="en-US" dirty="0"/>
              <a:t> </a:t>
            </a:r>
            <a:r>
              <a:rPr lang="en-US" dirty="0" err="1"/>
              <a:t>esperados</a:t>
            </a:r>
            <a:r>
              <a:rPr lang="en-US" dirty="0"/>
              <a:t>:</a:t>
            </a:r>
          </a:p>
          <a:p>
            <a:endParaRPr lang="en-US" dirty="0"/>
          </a:p>
        </p:txBody>
      </p:sp>
      <p:grpSp>
        <p:nvGrpSpPr>
          <p:cNvPr id="2" name="Group 1">
            <a:extLst>
              <a:ext uri="{FF2B5EF4-FFF2-40B4-BE49-F238E27FC236}">
                <a16:creationId xmlns:a16="http://schemas.microsoft.com/office/drawing/2014/main" id="{526ABAD3-DE8C-FB45-8C5F-B52CDBE0DE6A}"/>
              </a:ext>
            </a:extLst>
          </p:cNvPr>
          <p:cNvGrpSpPr/>
          <p:nvPr userDrawn="1"/>
        </p:nvGrpSpPr>
        <p:grpSpPr>
          <a:xfrm>
            <a:off x="-232535" y="166175"/>
            <a:ext cx="1862727" cy="3262825"/>
            <a:chOff x="2485265" y="581759"/>
            <a:chExt cx="1862727" cy="3262825"/>
          </a:xfrm>
        </p:grpSpPr>
        <p:sp>
          <p:nvSpPr>
            <p:cNvPr id="12" name="Triangle 11">
              <a:extLst>
                <a:ext uri="{FF2B5EF4-FFF2-40B4-BE49-F238E27FC236}">
                  <a16:creationId xmlns:a16="http://schemas.microsoft.com/office/drawing/2014/main" id="{1AA1BA26-4BCF-8848-B264-64E71A4518E7}"/>
                </a:ext>
              </a:extLst>
            </p:cNvPr>
            <p:cNvSpPr/>
            <p:nvPr userDrawn="1"/>
          </p:nvSpPr>
          <p:spPr>
            <a:xfrm rot="12600000">
              <a:off x="2485265" y="581759"/>
              <a:ext cx="810774" cy="698943"/>
            </a:xfrm>
            <a:prstGeom prst="triangle">
              <a:avLst/>
            </a:prstGeom>
            <a:solidFill>
              <a:srgbClr val="FAD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3" name="Triangle 12">
              <a:extLst>
                <a:ext uri="{FF2B5EF4-FFF2-40B4-BE49-F238E27FC236}">
                  <a16:creationId xmlns:a16="http://schemas.microsoft.com/office/drawing/2014/main" id="{5CBC9CB3-A0C8-8642-B3F2-E147AC27C904}"/>
                </a:ext>
              </a:extLst>
            </p:cNvPr>
            <p:cNvSpPr/>
            <p:nvPr userDrawn="1"/>
          </p:nvSpPr>
          <p:spPr>
            <a:xfrm rot="12600000">
              <a:off x="3185107" y="989259"/>
              <a:ext cx="810774" cy="698943"/>
            </a:xfrm>
            <a:prstGeom prst="triangle">
              <a:avLst/>
            </a:prstGeom>
            <a:solidFill>
              <a:srgbClr val="FF7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4" name="Triangle 13">
              <a:extLst>
                <a:ext uri="{FF2B5EF4-FFF2-40B4-BE49-F238E27FC236}">
                  <a16:creationId xmlns:a16="http://schemas.microsoft.com/office/drawing/2014/main" id="{9D3F80EE-5E39-A348-8194-E8ED9494F397}"/>
                </a:ext>
              </a:extLst>
            </p:cNvPr>
            <p:cNvSpPr/>
            <p:nvPr userDrawn="1"/>
          </p:nvSpPr>
          <p:spPr>
            <a:xfrm rot="1794778">
              <a:off x="2833478" y="785511"/>
              <a:ext cx="810774" cy="698943"/>
            </a:xfrm>
            <a:prstGeom prst="triangle">
              <a:avLst/>
            </a:prstGeom>
            <a:solidFill>
              <a:srgbClr val="F7A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5" name="Triangle 14">
              <a:extLst>
                <a:ext uri="{FF2B5EF4-FFF2-40B4-BE49-F238E27FC236}">
                  <a16:creationId xmlns:a16="http://schemas.microsoft.com/office/drawing/2014/main" id="{2DEC1EFA-368D-5446-9007-231C2C3DE741}"/>
                </a:ext>
              </a:extLst>
            </p:cNvPr>
            <p:cNvSpPr/>
            <p:nvPr userDrawn="1"/>
          </p:nvSpPr>
          <p:spPr>
            <a:xfrm rot="1794778">
              <a:off x="3536736" y="1193015"/>
              <a:ext cx="810774" cy="698943"/>
            </a:xfrm>
            <a:prstGeom prst="triangle">
              <a:avLst/>
            </a:prstGeom>
            <a:solidFill>
              <a:srgbClr val="FF4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6" name="Triangle 15">
              <a:extLst>
                <a:ext uri="{FF2B5EF4-FFF2-40B4-BE49-F238E27FC236}">
                  <a16:creationId xmlns:a16="http://schemas.microsoft.com/office/drawing/2014/main" id="{AA634918-0738-414A-845D-A91A2395D3BE}"/>
                </a:ext>
              </a:extLst>
            </p:cNvPr>
            <p:cNvSpPr/>
            <p:nvPr userDrawn="1"/>
          </p:nvSpPr>
          <p:spPr>
            <a:xfrm rot="12600000">
              <a:off x="3188198" y="2737033"/>
              <a:ext cx="810774" cy="698943"/>
            </a:xfrm>
            <a:prstGeom prst="triangle">
              <a:avLst/>
            </a:prstGeom>
            <a:solidFill>
              <a:srgbClr val="008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7" name="Triangle 16">
              <a:extLst>
                <a:ext uri="{FF2B5EF4-FFF2-40B4-BE49-F238E27FC236}">
                  <a16:creationId xmlns:a16="http://schemas.microsoft.com/office/drawing/2014/main" id="{54606F2B-0509-C144-8221-9A51D6B321EF}"/>
                </a:ext>
              </a:extLst>
            </p:cNvPr>
            <p:cNvSpPr/>
            <p:nvPr userDrawn="1"/>
          </p:nvSpPr>
          <p:spPr>
            <a:xfrm rot="12600000">
              <a:off x="2485266" y="3145641"/>
              <a:ext cx="810774" cy="698943"/>
            </a:xfrm>
            <a:prstGeom prst="triangle">
              <a:avLst/>
            </a:prstGeom>
            <a:solidFill>
              <a:srgbClr val="008F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8" name="Triangle 17">
              <a:extLst>
                <a:ext uri="{FF2B5EF4-FFF2-40B4-BE49-F238E27FC236}">
                  <a16:creationId xmlns:a16="http://schemas.microsoft.com/office/drawing/2014/main" id="{C774F452-A397-7641-A7CF-20EFE9487EC5}"/>
                </a:ext>
              </a:extLst>
            </p:cNvPr>
            <p:cNvSpPr/>
            <p:nvPr userDrawn="1"/>
          </p:nvSpPr>
          <p:spPr>
            <a:xfrm rot="1794778">
              <a:off x="2834762" y="2539064"/>
              <a:ext cx="810774" cy="698943"/>
            </a:xfrm>
            <a:prstGeom prst="triangle">
              <a:avLst/>
            </a:prstGeom>
            <a:solidFill>
              <a:srgbClr val="03A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9" name="Triangle 18">
              <a:extLst>
                <a:ext uri="{FF2B5EF4-FFF2-40B4-BE49-F238E27FC236}">
                  <a16:creationId xmlns:a16="http://schemas.microsoft.com/office/drawing/2014/main" id="{4FF3DCC4-AA57-3B4F-9E38-A886B9CEE9C8}"/>
                </a:ext>
              </a:extLst>
            </p:cNvPr>
            <p:cNvSpPr/>
            <p:nvPr userDrawn="1"/>
          </p:nvSpPr>
          <p:spPr>
            <a:xfrm rot="1794778">
              <a:off x="3537218" y="2130454"/>
              <a:ext cx="810774" cy="698943"/>
            </a:xfrm>
            <a:prstGeom prst="triangle">
              <a:avLst/>
            </a:prstGeom>
            <a:solidFill>
              <a:srgbClr val="40A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grpSp>
    </p:spTree>
    <p:extLst>
      <p:ext uri="{BB962C8B-B14F-4D97-AF65-F5344CB8AC3E}">
        <p14:creationId xmlns:p14="http://schemas.microsoft.com/office/powerpoint/2010/main" val="1395812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Cier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46C2F8-8DE9-734A-B5BF-FB5AE0FBF392}"/>
              </a:ext>
            </a:extLst>
          </p:cNvPr>
          <p:cNvPicPr>
            <a:picLocks noChangeAspect="1"/>
          </p:cNvPicPr>
          <p:nvPr userDrawn="1"/>
        </p:nvPicPr>
        <p:blipFill>
          <a:blip r:embed="rId2"/>
          <a:stretch>
            <a:fillRect/>
          </a:stretch>
        </p:blipFill>
        <p:spPr>
          <a:xfrm>
            <a:off x="265594" y="-2231"/>
            <a:ext cx="11660813" cy="6858000"/>
          </a:xfrm>
          <a:prstGeom prst="rect">
            <a:avLst/>
          </a:prstGeom>
        </p:spPr>
      </p:pic>
      <p:pic>
        <p:nvPicPr>
          <p:cNvPr id="19" name="Picture 18">
            <a:extLst>
              <a:ext uri="{FF2B5EF4-FFF2-40B4-BE49-F238E27FC236}">
                <a16:creationId xmlns:a16="http://schemas.microsoft.com/office/drawing/2014/main" id="{E9AE157C-E297-F049-9F65-44B1861A6394}"/>
              </a:ext>
            </a:extLst>
          </p:cNvPr>
          <p:cNvPicPr>
            <a:picLocks noChangeAspect="1"/>
          </p:cNvPicPr>
          <p:nvPr userDrawn="1"/>
        </p:nvPicPr>
        <p:blipFill>
          <a:blip r:embed="rId3"/>
          <a:stretch>
            <a:fillRect/>
          </a:stretch>
        </p:blipFill>
        <p:spPr>
          <a:xfrm>
            <a:off x="2928785" y="4411606"/>
            <a:ext cx="2043857" cy="831716"/>
          </a:xfrm>
          <a:prstGeom prst="rect">
            <a:avLst/>
          </a:prstGeom>
        </p:spPr>
      </p:pic>
      <p:pic>
        <p:nvPicPr>
          <p:cNvPr id="20" name="Picture 2" descr="https://lh6.googleusercontent.com/ZLGXLiyYQBDC3pNpzHlajnnY_WFW4j1mFpcX-qbvfs-xIsFhx2UUvf9cSRhJuQ-mGmXch_v7iOKH5eOYv2CunZheDTkcgPle13S0W0a56GxS1VAULDj-2kKjIumYR8nb6RJ32us8">
            <a:extLst>
              <a:ext uri="{FF2B5EF4-FFF2-40B4-BE49-F238E27FC236}">
                <a16:creationId xmlns:a16="http://schemas.microsoft.com/office/drawing/2014/main" id="{E063C76F-AF6C-A642-A4AF-6962FD1A1604}"/>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14821" b="31638"/>
          <a:stretch/>
        </p:blipFill>
        <p:spPr bwMode="auto">
          <a:xfrm>
            <a:off x="5557533" y="4439638"/>
            <a:ext cx="2635516" cy="803684"/>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1">
            <a:extLst>
              <a:ext uri="{FF2B5EF4-FFF2-40B4-BE49-F238E27FC236}">
                <a16:creationId xmlns:a16="http://schemas.microsoft.com/office/drawing/2014/main" id="{C9A69EBE-EB5E-7343-8BBA-6A30EC3F544D}"/>
              </a:ext>
            </a:extLst>
          </p:cNvPr>
          <p:cNvSpPr txBox="1">
            <a:spLocks/>
          </p:cNvSpPr>
          <p:nvPr userDrawn="1"/>
        </p:nvSpPr>
        <p:spPr>
          <a:xfrm>
            <a:off x="2624554" y="2663563"/>
            <a:ext cx="5846081" cy="11654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lang="en-US" sz="1600" b="0" i="0" kern="1200">
                <a:solidFill>
                  <a:schemeClr val="tx1"/>
                </a:solidFill>
                <a:effectLst/>
                <a:latin typeface="+mj-lt"/>
                <a:ea typeface="+mj-ea"/>
                <a:cs typeface="+mj-cs"/>
              </a:defRPr>
            </a:lvl1pPr>
          </a:lstStyle>
          <a:p>
            <a:r>
              <a:rPr lang="en-US" sz="6000" b="1" dirty="0"/>
              <a:t>Muchas gracias</a:t>
            </a:r>
          </a:p>
        </p:txBody>
      </p:sp>
      <p:sp>
        <p:nvSpPr>
          <p:cNvPr id="25" name="Title 1">
            <a:extLst>
              <a:ext uri="{FF2B5EF4-FFF2-40B4-BE49-F238E27FC236}">
                <a16:creationId xmlns:a16="http://schemas.microsoft.com/office/drawing/2014/main" id="{D17DD490-99D8-3146-A681-AB0DF499E70A}"/>
              </a:ext>
            </a:extLst>
          </p:cNvPr>
          <p:cNvSpPr txBox="1">
            <a:spLocks/>
          </p:cNvSpPr>
          <p:nvPr userDrawn="1"/>
        </p:nvSpPr>
        <p:spPr>
          <a:xfrm>
            <a:off x="2624553" y="3683146"/>
            <a:ext cx="5846081" cy="229186"/>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lang="en-US" sz="1600" b="0" i="0" kern="1200">
                <a:solidFill>
                  <a:schemeClr val="tx1"/>
                </a:solidFill>
                <a:effectLst/>
                <a:latin typeface="+mj-lt"/>
                <a:ea typeface="+mj-ea"/>
                <a:cs typeface="+mj-cs"/>
              </a:defRPr>
            </a:lvl1pPr>
          </a:lstStyle>
          <a:p>
            <a:br>
              <a:rPr lang="en-US" sz="600" dirty="0"/>
            </a:br>
            <a:r>
              <a:rPr lang="en-US" sz="600" b="0" i="0">
                <a:solidFill>
                  <a:srgbClr val="444444"/>
                </a:solidFill>
                <a:effectLst/>
                <a:latin typeface="HelveticaNeue" panose="02000503000000020004" pitchFamily="2" charset="0"/>
              </a:rPr>
              <a:t>01001101 01110101 01100011 01101000 01100001 01110011 00100000 01100111 01110010 01100001 01100011 01101001 01100001 01110011</a:t>
            </a:r>
            <a:endParaRPr lang="en-US" sz="600" b="1" dirty="0"/>
          </a:p>
        </p:txBody>
      </p:sp>
      <p:grpSp>
        <p:nvGrpSpPr>
          <p:cNvPr id="2" name="Group 1">
            <a:extLst>
              <a:ext uri="{FF2B5EF4-FFF2-40B4-BE49-F238E27FC236}">
                <a16:creationId xmlns:a16="http://schemas.microsoft.com/office/drawing/2014/main" id="{4C0A4174-F5EA-F04D-936E-20EF7C3850CF}"/>
              </a:ext>
            </a:extLst>
          </p:cNvPr>
          <p:cNvGrpSpPr/>
          <p:nvPr userDrawn="1"/>
        </p:nvGrpSpPr>
        <p:grpSpPr>
          <a:xfrm>
            <a:off x="-12700" y="-2229"/>
            <a:ext cx="2450686" cy="6860233"/>
            <a:chOff x="-12700" y="-2229"/>
            <a:chExt cx="2450686" cy="6860233"/>
          </a:xfrm>
        </p:grpSpPr>
        <p:sp>
          <p:nvSpPr>
            <p:cNvPr id="21" name="Triangle 20">
              <a:extLst>
                <a:ext uri="{FF2B5EF4-FFF2-40B4-BE49-F238E27FC236}">
                  <a16:creationId xmlns:a16="http://schemas.microsoft.com/office/drawing/2014/main" id="{194091D0-03E7-A84A-83E6-2BFE9C55302B}"/>
                </a:ext>
              </a:extLst>
            </p:cNvPr>
            <p:cNvSpPr/>
            <p:nvPr userDrawn="1"/>
          </p:nvSpPr>
          <p:spPr>
            <a:xfrm>
              <a:off x="-270" y="5986919"/>
              <a:ext cx="1742170" cy="87108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22" name="Triangle 21">
              <a:extLst>
                <a:ext uri="{FF2B5EF4-FFF2-40B4-BE49-F238E27FC236}">
                  <a16:creationId xmlns:a16="http://schemas.microsoft.com/office/drawing/2014/main" id="{CE1DC128-5F83-9646-B0C3-3FE56F113D53}"/>
                </a:ext>
              </a:extLst>
            </p:cNvPr>
            <p:cNvSpPr/>
            <p:nvPr userDrawn="1"/>
          </p:nvSpPr>
          <p:spPr>
            <a:xfrm rot="5400000">
              <a:off x="-409146" y="403358"/>
              <a:ext cx="1616927" cy="805754"/>
            </a:xfrm>
            <a:prstGeom prst="triangle">
              <a:avLst/>
            </a:prstGeom>
            <a:solidFill>
              <a:srgbClr val="F05C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3" name="Rectangle 22">
              <a:extLst>
                <a:ext uri="{FF2B5EF4-FFF2-40B4-BE49-F238E27FC236}">
                  <a16:creationId xmlns:a16="http://schemas.microsoft.com/office/drawing/2014/main" id="{85CF54DB-17E9-714F-A445-190A56BF22D9}"/>
                </a:ext>
              </a:extLst>
            </p:cNvPr>
            <p:cNvSpPr/>
            <p:nvPr userDrawn="1"/>
          </p:nvSpPr>
          <p:spPr>
            <a:xfrm rot="2700000">
              <a:off x="255135" y="1128813"/>
              <a:ext cx="1231900" cy="1231900"/>
            </a:xfrm>
            <a:prstGeom prst="rect">
              <a:avLst/>
            </a:prstGeom>
            <a:solidFill>
              <a:srgbClr val="374E6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6" name="Triangle 25">
              <a:extLst>
                <a:ext uri="{FF2B5EF4-FFF2-40B4-BE49-F238E27FC236}">
                  <a16:creationId xmlns:a16="http://schemas.microsoft.com/office/drawing/2014/main" id="{FBA2E1C0-F52F-DE47-8770-45BA764AB2D7}"/>
                </a:ext>
              </a:extLst>
            </p:cNvPr>
            <p:cNvSpPr/>
            <p:nvPr userDrawn="1"/>
          </p:nvSpPr>
          <p:spPr>
            <a:xfrm rot="5400000">
              <a:off x="-418287" y="5523999"/>
              <a:ext cx="1616927" cy="805754"/>
            </a:xfrm>
            <a:prstGeom prst="triangle">
              <a:avLst/>
            </a:prstGeom>
            <a:solidFill>
              <a:srgbClr val="F05C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7" name="Rectangle 26">
              <a:extLst>
                <a:ext uri="{FF2B5EF4-FFF2-40B4-BE49-F238E27FC236}">
                  <a16:creationId xmlns:a16="http://schemas.microsoft.com/office/drawing/2014/main" id="{7183B2E9-53EF-2E44-B2EE-D505E9FCBD29}"/>
                </a:ext>
              </a:extLst>
            </p:cNvPr>
            <p:cNvSpPr/>
            <p:nvPr userDrawn="1"/>
          </p:nvSpPr>
          <p:spPr>
            <a:xfrm rot="2700000">
              <a:off x="254864" y="4372397"/>
              <a:ext cx="1231900" cy="1231900"/>
            </a:xfrm>
            <a:prstGeom prst="rect">
              <a:avLst/>
            </a:prstGeom>
            <a:solidFill>
              <a:srgbClr val="FAD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8" name="Rectangle 27">
              <a:extLst>
                <a:ext uri="{FF2B5EF4-FFF2-40B4-BE49-F238E27FC236}">
                  <a16:creationId xmlns:a16="http://schemas.microsoft.com/office/drawing/2014/main" id="{48571C50-4BC1-4C4E-8423-E5FE66F193F6}"/>
                </a:ext>
              </a:extLst>
            </p:cNvPr>
            <p:cNvSpPr/>
            <p:nvPr userDrawn="1"/>
          </p:nvSpPr>
          <p:spPr>
            <a:xfrm rot="2700000">
              <a:off x="1206086" y="5311919"/>
              <a:ext cx="1231900" cy="1231900"/>
            </a:xfrm>
            <a:prstGeom prst="rect">
              <a:avLst/>
            </a:prstGeom>
            <a:solidFill>
              <a:srgbClr val="40A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grpSp>
    </p:spTree>
    <p:extLst>
      <p:ext uri="{BB962C8B-B14F-4D97-AF65-F5344CB8AC3E}">
        <p14:creationId xmlns:p14="http://schemas.microsoft.com/office/powerpoint/2010/main" val="1554352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un contenedor SIN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1825625"/>
            <a:ext cx="10515600" cy="4351338"/>
          </a:xfrm>
          <a:prstGeom prst="rect">
            <a:avLst/>
          </a:prstGeom>
        </p:spPr>
        <p:txBody>
          <a:bodyPr/>
          <a:lstStyle>
            <a:lvl1pPr marL="0" indent="0">
              <a:buNone/>
              <a:defRPr/>
            </a:lvl1pPr>
            <a:lvl2pPr marL="457200" indent="0">
              <a:buNone/>
              <a:defRPr/>
            </a:lvl2pPr>
          </a:lstStyle>
          <a:p>
            <a:pPr lvl="0"/>
            <a:r>
              <a:rPr lang="en-US" dirty="0"/>
              <a:t>Click to edit Master text styles</a:t>
            </a:r>
          </a:p>
        </p:txBody>
      </p:sp>
      <p:sp>
        <p:nvSpPr>
          <p:cNvPr id="4" name="Title 1">
            <a:extLst>
              <a:ext uri="{FF2B5EF4-FFF2-40B4-BE49-F238E27FC236}">
                <a16:creationId xmlns:a16="http://schemas.microsoft.com/office/drawing/2014/main" id="{C4A5A216-2E4C-E74C-B515-ED3FDB5F0A3F}"/>
              </a:ext>
            </a:extLst>
          </p:cNvPr>
          <p:cNvSpPr>
            <a:spLocks noGrp="1"/>
          </p:cNvSpPr>
          <p:nvPr>
            <p:ph type="title" hasCustomPrompt="1"/>
          </p:nvPr>
        </p:nvSpPr>
        <p:spPr>
          <a:xfrm>
            <a:off x="838200" y="345124"/>
            <a:ext cx="10515600" cy="621528"/>
          </a:xfrm>
          <a:prstGeom prst="rect">
            <a:avLst/>
          </a:prstGeom>
        </p:spPr>
        <p:txBody>
          <a:bodyPr>
            <a:noAutofit/>
          </a:bodyPr>
          <a:lstStyle>
            <a:lvl1pPr>
              <a:defRPr sz="3600" b="1"/>
            </a:lvl1pPr>
          </a:lstStyle>
          <a:p>
            <a:r>
              <a:rPr lang="en-US" dirty="0"/>
              <a:t>Título en una línea</a:t>
            </a:r>
          </a:p>
        </p:txBody>
      </p:sp>
      <p:sp>
        <p:nvSpPr>
          <p:cNvPr id="5" name="Google Shape;22;p3">
            <a:extLst>
              <a:ext uri="{FF2B5EF4-FFF2-40B4-BE49-F238E27FC236}">
                <a16:creationId xmlns:a16="http://schemas.microsoft.com/office/drawing/2014/main" id="{77E12CF4-46D4-3246-B576-B3C6C1739F5C}"/>
              </a:ext>
            </a:extLst>
          </p:cNvPr>
          <p:cNvSpPr txBox="1">
            <a:spLocks noGrp="1"/>
          </p:cNvSpPr>
          <p:nvPr>
            <p:ph type="subTitle" idx="10" hasCustomPrompt="1"/>
          </p:nvPr>
        </p:nvSpPr>
        <p:spPr>
          <a:xfrm>
            <a:off x="838200" y="1005842"/>
            <a:ext cx="10515600" cy="261256"/>
          </a:xfrm>
          <a:prstGeom prst="rect">
            <a:avLst/>
          </a:prstGeom>
          <a:noFill/>
          <a:ln>
            <a:noFill/>
          </a:ln>
        </p:spPr>
        <p:txBody>
          <a:bodyPr spcFirstLastPara="1" wrap="square" lIns="91425" tIns="0" rIns="91425" bIns="0" anchor="ctr" anchorCtr="0">
            <a:noAutofit/>
          </a:bodyPr>
          <a:lstStyle>
            <a:lvl1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sz="1800">
                <a:solidFill>
                  <a:srgbClr val="3F3F3F"/>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a:pPr>
            <a:r>
              <a:rPr lang="es-ES"/>
              <a:t>Click para añadir subtítulo en una línea</a:t>
            </a:r>
          </a:p>
        </p:txBody>
      </p:sp>
      <p:sp>
        <p:nvSpPr>
          <p:cNvPr id="6" name="Content Placeholder 2">
            <a:extLst>
              <a:ext uri="{FF2B5EF4-FFF2-40B4-BE49-F238E27FC236}">
                <a16:creationId xmlns:a16="http://schemas.microsoft.com/office/drawing/2014/main" id="{0D7554AD-1FF2-A54F-83D6-FF272FC46884}"/>
              </a:ext>
            </a:extLst>
          </p:cNvPr>
          <p:cNvSpPr>
            <a:spLocks noGrp="1"/>
          </p:cNvSpPr>
          <p:nvPr>
            <p:ph idx="11" hasCustomPrompt="1"/>
          </p:nvPr>
        </p:nvSpPr>
        <p:spPr>
          <a:xfrm>
            <a:off x="838200" y="6223263"/>
            <a:ext cx="10515600" cy="382214"/>
          </a:xfrm>
          <a:prstGeom prst="rect">
            <a:avLst/>
          </a:prstGeom>
        </p:spPr>
        <p:txBody>
          <a:bodyPr anchor="t"/>
          <a:lstStyle>
            <a:lvl1pPr marL="0" indent="0">
              <a:lnSpc>
                <a:spcPct val="90000"/>
              </a:lnSpc>
              <a:spcBef>
                <a:spcPts val="0"/>
              </a:spcBef>
              <a:buClr>
                <a:srgbClr val="00B0F0"/>
              </a:buClr>
              <a:buNone/>
              <a:defRPr sz="1200">
                <a:solidFill>
                  <a:schemeClr val="tx1">
                    <a:lumMod val="65000"/>
                    <a:lumOff val="35000"/>
                  </a:schemeClr>
                </a:solidFill>
              </a:defRPr>
            </a:lvl1pPr>
          </a:lstStyle>
          <a:p>
            <a:pPr lvl="0"/>
            <a:r>
              <a:rPr lang="en-US" dirty="0"/>
              <a:t>Fuente:</a:t>
            </a:r>
          </a:p>
          <a:p>
            <a:pPr lvl="0"/>
            <a:r>
              <a:rPr lang="en-US" dirty="0"/>
              <a:t>Lorem ipsum at dolomen</a:t>
            </a:r>
          </a:p>
          <a:p>
            <a:pPr lvl="0"/>
            <a:endParaRPr lang="en-US" dirty="0"/>
          </a:p>
        </p:txBody>
      </p:sp>
    </p:spTree>
    <p:extLst>
      <p:ext uri="{BB962C8B-B14F-4D97-AF65-F5344CB8AC3E}">
        <p14:creationId xmlns:p14="http://schemas.microsoft.com/office/powerpoint/2010/main" val="2548592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bliografía y lecturas complementaria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825625"/>
            <a:ext cx="10515600" cy="4351338"/>
          </a:xfrm>
          <a:prstGeom prst="rect">
            <a:avLst/>
          </a:prstGeom>
        </p:spPr>
        <p:txBody>
          <a:bodyPr/>
          <a:lstStyle>
            <a:lvl1pPr>
              <a:buClr>
                <a:srgbClr val="00B0F0"/>
              </a:buClr>
              <a:defRPr sz="2000"/>
            </a:lvl1pPr>
          </a:lstStyle>
          <a:p>
            <a:pPr lvl="0"/>
            <a:r>
              <a:rPr lang="en-US" dirty="0" err="1"/>
              <a:t>Biblio</a:t>
            </a:r>
            <a:r>
              <a:rPr lang="en-US" dirty="0"/>
              <a:t> 1 (Calibri Body 20)</a:t>
            </a:r>
          </a:p>
          <a:p>
            <a:pPr lvl="0"/>
            <a:r>
              <a:rPr lang="en-US" dirty="0"/>
              <a:t>Biblio 2</a:t>
            </a:r>
          </a:p>
          <a:p>
            <a:pPr lvl="0"/>
            <a:endParaRPr lang="en-US" dirty="0"/>
          </a:p>
        </p:txBody>
      </p:sp>
      <p:sp>
        <p:nvSpPr>
          <p:cNvPr id="7" name="Title 1">
            <a:extLst>
              <a:ext uri="{FF2B5EF4-FFF2-40B4-BE49-F238E27FC236}">
                <a16:creationId xmlns:a16="http://schemas.microsoft.com/office/drawing/2014/main" id="{0723F675-34FE-0642-B747-6BB2FC82BB8B}"/>
              </a:ext>
            </a:extLst>
          </p:cNvPr>
          <p:cNvSpPr txBox="1">
            <a:spLocks/>
          </p:cNvSpPr>
          <p:nvPr userDrawn="1"/>
        </p:nvSpPr>
        <p:spPr>
          <a:xfrm>
            <a:off x="838200" y="347971"/>
            <a:ext cx="10515600" cy="621528"/>
          </a:xfrm>
          <a:prstGeom prst="rect">
            <a:avLst/>
          </a:prstGeom>
        </p:spPr>
        <p:txBody>
          <a:bodyPr>
            <a:noAutofit/>
          </a:bodyPr>
          <a:lstStyle>
            <a:lvl1pPr algn="r"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3600" dirty="0"/>
              <a:t>Bibliografía y lecturas complementarias</a:t>
            </a:r>
          </a:p>
        </p:txBody>
      </p:sp>
    </p:spTree>
    <p:extLst>
      <p:ext uri="{BB962C8B-B14F-4D97-AF65-F5344CB8AC3E}">
        <p14:creationId xmlns:p14="http://schemas.microsoft.com/office/powerpoint/2010/main" val="1638965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C808CC-E3D2-9F40-B8A9-376F3E766D2A}"/>
              </a:ext>
            </a:extLst>
          </p:cNvPr>
          <p:cNvPicPr>
            <a:picLocks noChangeAspect="1"/>
          </p:cNvPicPr>
          <p:nvPr userDrawn="1"/>
        </p:nvPicPr>
        <p:blipFill rotWithShape="1">
          <a:blip r:embed="rId8"/>
          <a:srcRect t="5616" b="6542"/>
          <a:stretch/>
        </p:blipFill>
        <p:spPr>
          <a:xfrm>
            <a:off x="0" y="0"/>
            <a:ext cx="596675" cy="6858000"/>
          </a:xfrm>
          <a:prstGeom prst="rect">
            <a:avLst/>
          </a:prstGeom>
        </p:spPr>
      </p:pic>
    </p:spTree>
    <p:extLst>
      <p:ext uri="{BB962C8B-B14F-4D97-AF65-F5344CB8AC3E}">
        <p14:creationId xmlns:p14="http://schemas.microsoft.com/office/powerpoint/2010/main" val="3155392697"/>
      </p:ext>
    </p:extLst>
  </p:cSld>
  <p:clrMap bg1="lt1" tx1="dk1" bg2="lt2" tx2="dk2" accent1="accent1" accent2="accent2" accent3="accent3" accent4="accent4" accent5="accent5" accent6="accent6" hlink="hlink" folHlink="folHlink"/>
  <p:sldLayoutIdLst>
    <p:sldLayoutId id="2147483705" r:id="rId1"/>
    <p:sldLayoutId id="2147483679" r:id="rId2"/>
    <p:sldLayoutId id="2147483707" r:id="rId3"/>
    <p:sldLayoutId id="2147483712" r:id="rId4"/>
    <p:sldLayoutId id="2147483660" r:id="rId5"/>
    <p:sldLayoutId id="214748367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Leiva@udd.c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hyperlink" Target="mailto:j.miranda@udd.cl"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4.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60.png"/><Relationship Id="rId5" Type="http://schemas.openxmlformats.org/officeDocument/2006/relationships/image" Target="../media/image30.png"/><Relationship Id="rId10" Type="http://schemas.openxmlformats.org/officeDocument/2006/relationships/image" Target="../media/image59.png"/><Relationship Id="rId4" Type="http://schemas.openxmlformats.org/officeDocument/2006/relationships/image" Target="../media/image55.png"/><Relationship Id="rId9" Type="http://schemas.openxmlformats.org/officeDocument/2006/relationships/image" Target="../media/image58.png"/><Relationship Id="rId14" Type="http://schemas.openxmlformats.org/officeDocument/2006/relationships/image" Target="../media/image63.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customXml" Target="../ink/ink3.xml"/><Relationship Id="rId21" Type="http://schemas.openxmlformats.org/officeDocument/2006/relationships/image" Target="../media/image77.png"/><Relationship Id="rId7" Type="http://schemas.openxmlformats.org/officeDocument/2006/relationships/image" Target="../media/image59.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image" Target="../media/image30.png"/><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67.png"/><Relationship Id="rId5" Type="http://schemas.openxmlformats.org/officeDocument/2006/relationships/image" Target="../media/image57.png"/><Relationship Id="rId15" Type="http://schemas.openxmlformats.org/officeDocument/2006/relationships/image" Target="../media/image71.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56.png"/><Relationship Id="rId9" Type="http://schemas.openxmlformats.org/officeDocument/2006/relationships/image" Target="../media/image65.png"/><Relationship Id="rId14" Type="http://schemas.openxmlformats.org/officeDocument/2006/relationships/image" Target="../media/image70.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8.png"/><Relationship Id="rId3" Type="http://schemas.openxmlformats.org/officeDocument/2006/relationships/customXml" Target="../ink/ink4.xml"/><Relationship Id="rId7" Type="http://schemas.openxmlformats.org/officeDocument/2006/relationships/image" Target="../media/image59.png"/><Relationship Id="rId12" Type="http://schemas.openxmlformats.org/officeDocument/2006/relationships/image" Target="../media/image75.png"/><Relationship Id="rId2" Type="http://schemas.openxmlformats.org/officeDocument/2006/relationships/image" Target="../media/image30.png"/><Relationship Id="rId16" Type="http://schemas.openxmlformats.org/officeDocument/2006/relationships/image" Target="../media/image81.png"/><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74.png"/><Relationship Id="rId5" Type="http://schemas.openxmlformats.org/officeDocument/2006/relationships/image" Target="../media/image57.png"/><Relationship Id="rId15" Type="http://schemas.openxmlformats.org/officeDocument/2006/relationships/image" Target="../media/image80.png"/><Relationship Id="rId10" Type="http://schemas.openxmlformats.org/officeDocument/2006/relationships/image" Target="../media/image73.png"/><Relationship Id="rId4" Type="http://schemas.openxmlformats.org/officeDocument/2006/relationships/image" Target="../media/image56.png"/><Relationship Id="rId9" Type="http://schemas.openxmlformats.org/officeDocument/2006/relationships/image" Target="../media/image67.png"/><Relationship Id="rId14" Type="http://schemas.openxmlformats.org/officeDocument/2006/relationships/image" Target="../media/image79.png"/></Relationships>
</file>

<file path=ppt/slides/_rels/slide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4.png"/><Relationship Id="rId7" Type="http://schemas.openxmlformats.org/officeDocument/2006/relationships/image" Target="../media/image56.png"/><Relationship Id="rId2" Type="http://schemas.openxmlformats.org/officeDocument/2006/relationships/image" Target="../media/image83.png"/><Relationship Id="rId1" Type="http://schemas.openxmlformats.org/officeDocument/2006/relationships/slideLayout" Target="../slideLayouts/slideLayout3.xml"/><Relationship Id="rId6" Type="http://schemas.openxmlformats.org/officeDocument/2006/relationships/customXml" Target="../ink/ink5.xml"/><Relationship Id="rId5" Type="http://schemas.openxmlformats.org/officeDocument/2006/relationships/image" Target="../media/image30.png"/><Relationship Id="rId10" Type="http://schemas.openxmlformats.org/officeDocument/2006/relationships/image" Target="../media/image88.png"/><Relationship Id="rId4" Type="http://schemas.openxmlformats.org/officeDocument/2006/relationships/image" Target="../media/image85.png"/><Relationship Id="rId9" Type="http://schemas.openxmlformats.org/officeDocument/2006/relationships/image" Target="../media/image8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3.xml"/><Relationship Id="rId6" Type="http://schemas.openxmlformats.org/officeDocument/2006/relationships/image" Target="../media/image350.png"/><Relationship Id="rId5" Type="http://schemas.openxmlformats.org/officeDocument/2006/relationships/image" Target="../media/image91.png"/><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10.png"/><Relationship Id="rId7" Type="http://schemas.openxmlformats.org/officeDocument/2006/relationships/image" Target="../media/image430.png"/><Relationship Id="rId2" Type="http://schemas.openxmlformats.org/officeDocument/2006/relationships/image" Target="../media/image380.png"/><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410.png"/><Relationship Id="rId4" Type="http://schemas.openxmlformats.org/officeDocument/2006/relationships/image" Target="../media/image92.png"/></Relationships>
</file>

<file path=ppt/slides/_rels/slide2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94.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96.png"/><Relationship Id="rId4" Type="http://schemas.openxmlformats.org/officeDocument/2006/relationships/image" Target="../media/image9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0.png"/><Relationship Id="rId1" Type="http://schemas.openxmlformats.org/officeDocument/2006/relationships/slideLayout" Target="../slideLayouts/slideLayout3.xml"/><Relationship Id="rId5" Type="http://schemas.openxmlformats.org/officeDocument/2006/relationships/image" Target="../media/image520.png"/><Relationship Id="rId4" Type="http://schemas.openxmlformats.org/officeDocument/2006/relationships/image" Target="../media/image510.png"/></Relationships>
</file>

<file path=ppt/slides/_rels/slide2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550.png"/><Relationship Id="rId1"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620.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600.png"/><Relationship Id="rId4" Type="http://schemas.openxmlformats.org/officeDocument/2006/relationships/image" Target="../media/image590.png"/></Relationships>
</file>

<file path=ppt/slides/_rels/slide33.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3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0.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250.png"/><Relationship Id="rId4"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853F-4F6D-9943-91CD-E3B2661CAFB5}"/>
              </a:ext>
            </a:extLst>
          </p:cNvPr>
          <p:cNvSpPr>
            <a:spLocks noGrp="1"/>
          </p:cNvSpPr>
          <p:nvPr>
            <p:ph type="ctrTitle"/>
          </p:nvPr>
        </p:nvSpPr>
        <p:spPr>
          <a:xfrm>
            <a:off x="2213113" y="2231540"/>
            <a:ext cx="8678652" cy="1131126"/>
          </a:xfrm>
        </p:spPr>
        <p:txBody>
          <a:bodyPr/>
          <a:lstStyle/>
          <a:p>
            <a:r>
              <a:rPr lang="es-ES_tradnl" sz="3600" dirty="0"/>
              <a:t>Presentación Módulo Inferencia Estadística</a:t>
            </a:r>
          </a:p>
        </p:txBody>
      </p:sp>
      <p:sp>
        <p:nvSpPr>
          <p:cNvPr id="4" name="Text Placeholder 3">
            <a:extLst>
              <a:ext uri="{FF2B5EF4-FFF2-40B4-BE49-F238E27FC236}">
                <a16:creationId xmlns:a16="http://schemas.microsoft.com/office/drawing/2014/main" id="{C8424A80-FEDB-5F4F-AEB4-AF268A476BB1}"/>
              </a:ext>
            </a:extLst>
          </p:cNvPr>
          <p:cNvSpPr>
            <a:spLocks noGrp="1"/>
          </p:cNvSpPr>
          <p:nvPr>
            <p:ph type="body" sz="quarter" idx="10"/>
          </p:nvPr>
        </p:nvSpPr>
        <p:spPr>
          <a:xfrm>
            <a:off x="8064499" y="4412203"/>
            <a:ext cx="3040823" cy="374110"/>
          </a:xfrm>
        </p:spPr>
        <p:txBody>
          <a:bodyPr>
            <a:noAutofit/>
          </a:bodyPr>
          <a:lstStyle/>
          <a:p>
            <a:pPr marL="0" indent="0" defTabSz="914400" rtl="0" eaLnBrk="1" latinLnBrk="0" hangingPunct="1">
              <a:lnSpc>
                <a:spcPct val="90000"/>
              </a:lnSpc>
              <a:spcBef>
                <a:spcPts val="0"/>
              </a:spcBef>
              <a:buFont typeface="Arial" panose="020B0604020202020204" pitchFamily="34" charset="0"/>
              <a:buNone/>
            </a:pPr>
            <a:r>
              <a:rPr lang="es-ES_tradnl" dirty="0"/>
              <a:t>Yanina Leiva Araos</a:t>
            </a:r>
          </a:p>
        </p:txBody>
      </p:sp>
      <p:sp>
        <p:nvSpPr>
          <p:cNvPr id="5" name="Text Placeholder 4">
            <a:extLst>
              <a:ext uri="{FF2B5EF4-FFF2-40B4-BE49-F238E27FC236}">
                <a16:creationId xmlns:a16="http://schemas.microsoft.com/office/drawing/2014/main" id="{0B52F970-23C1-EE48-9417-FED343775566}"/>
              </a:ext>
            </a:extLst>
          </p:cNvPr>
          <p:cNvSpPr>
            <a:spLocks noGrp="1"/>
          </p:cNvSpPr>
          <p:nvPr>
            <p:ph type="body" sz="quarter" idx="11"/>
          </p:nvPr>
        </p:nvSpPr>
        <p:spPr>
          <a:xfrm>
            <a:off x="8064500" y="4840691"/>
            <a:ext cx="2948058" cy="282295"/>
          </a:xfrm>
        </p:spPr>
        <p:txBody>
          <a:bodyPr>
            <a:normAutofit fontScale="92500" lnSpcReduction="20000"/>
          </a:bodyPr>
          <a:lstStyle/>
          <a:p>
            <a:pPr marL="0" indent="0" defTabSz="914400" rtl="0" eaLnBrk="1" latinLnBrk="0" hangingPunct="1">
              <a:lnSpc>
                <a:spcPct val="90000"/>
              </a:lnSpc>
              <a:spcBef>
                <a:spcPts val="0"/>
              </a:spcBef>
              <a:buFont typeface="Arial" panose="020B0604020202020204" pitchFamily="34" charset="0"/>
              <a:buNone/>
            </a:pPr>
            <a:r>
              <a:rPr lang="es-ES_tradnl" sz="1700" dirty="0">
                <a:hlinkClick r:id="rId3"/>
              </a:rPr>
              <a:t>y.Leiva@udd.cl</a:t>
            </a:r>
            <a:endParaRPr lang="es-ES_tradnl" sz="1700" dirty="0"/>
          </a:p>
          <a:p>
            <a:pPr marL="0" indent="0" algn="l" defTabSz="914400" rtl="0" eaLnBrk="1" latinLnBrk="0" hangingPunct="1">
              <a:lnSpc>
                <a:spcPct val="90000"/>
              </a:lnSpc>
              <a:spcBef>
                <a:spcPts val="0"/>
              </a:spcBef>
              <a:buFont typeface="Arial" panose="020B0604020202020204" pitchFamily="34" charset="0"/>
              <a:buNone/>
            </a:pPr>
            <a:endParaRPr lang="es-ES_tradnl" dirty="0"/>
          </a:p>
        </p:txBody>
      </p:sp>
      <p:sp>
        <p:nvSpPr>
          <p:cNvPr id="9" name="Text Placeholder 8">
            <a:extLst>
              <a:ext uri="{FF2B5EF4-FFF2-40B4-BE49-F238E27FC236}">
                <a16:creationId xmlns:a16="http://schemas.microsoft.com/office/drawing/2014/main" id="{0345F29D-CC91-7C46-8231-A0258D3DC581}"/>
              </a:ext>
            </a:extLst>
          </p:cNvPr>
          <p:cNvSpPr>
            <a:spLocks noGrp="1"/>
          </p:cNvSpPr>
          <p:nvPr>
            <p:ph type="body" sz="quarter" idx="13"/>
          </p:nvPr>
        </p:nvSpPr>
        <p:spPr/>
        <p:txBody>
          <a:bodyPr/>
          <a:lstStyle/>
          <a:p>
            <a:pPr marL="0" indent="0" defTabSz="914400" rtl="0" eaLnBrk="1" latinLnBrk="0" hangingPunct="1">
              <a:lnSpc>
                <a:spcPct val="90000"/>
              </a:lnSpc>
              <a:spcBef>
                <a:spcPts val="0"/>
              </a:spcBef>
              <a:buFont typeface="Arial" panose="020B0604020202020204" pitchFamily="34" charset="0"/>
              <a:buNone/>
            </a:pPr>
            <a:r>
              <a:rPr lang="es-ES_tradnl" dirty="0"/>
              <a:t>Karina Miranda Toledo</a:t>
            </a:r>
          </a:p>
        </p:txBody>
      </p:sp>
      <p:sp>
        <p:nvSpPr>
          <p:cNvPr id="10" name="Text Placeholder 9">
            <a:extLst>
              <a:ext uri="{FF2B5EF4-FFF2-40B4-BE49-F238E27FC236}">
                <a16:creationId xmlns:a16="http://schemas.microsoft.com/office/drawing/2014/main" id="{9001352C-2C9A-514C-8F3E-6471D8870FCC}"/>
              </a:ext>
            </a:extLst>
          </p:cNvPr>
          <p:cNvSpPr>
            <a:spLocks noGrp="1"/>
          </p:cNvSpPr>
          <p:nvPr>
            <p:ph type="body" sz="quarter" idx="14"/>
          </p:nvPr>
        </p:nvSpPr>
        <p:spPr/>
        <p:txBody>
          <a:bodyPr/>
          <a:lstStyle/>
          <a:p>
            <a:pPr marL="0" indent="0" defTabSz="914400" rtl="0" eaLnBrk="1" latinLnBrk="0" hangingPunct="1">
              <a:lnSpc>
                <a:spcPct val="90000"/>
              </a:lnSpc>
              <a:spcBef>
                <a:spcPts val="0"/>
              </a:spcBef>
              <a:buFont typeface="Arial" panose="020B0604020202020204" pitchFamily="34" charset="0"/>
              <a:buNone/>
            </a:pPr>
            <a:r>
              <a:rPr lang="es-ES_tradnl" dirty="0">
                <a:hlinkClick r:id="rId4"/>
              </a:rPr>
              <a:t>j.miranda@udd.cl</a:t>
            </a:r>
            <a:endParaRPr lang="es-ES_tradnl" dirty="0"/>
          </a:p>
          <a:p>
            <a:pPr marL="0" indent="0" algn="l" defTabSz="914400" rtl="0" eaLnBrk="1" latinLnBrk="0" hangingPunct="1">
              <a:lnSpc>
                <a:spcPct val="90000"/>
              </a:lnSpc>
              <a:spcBef>
                <a:spcPts val="0"/>
              </a:spcBef>
              <a:buFont typeface="Arial" panose="020B0604020202020204" pitchFamily="34" charset="0"/>
              <a:buNone/>
            </a:pPr>
            <a:endParaRPr lang="es-ES_tradnl" dirty="0"/>
          </a:p>
        </p:txBody>
      </p:sp>
      <p:pic>
        <p:nvPicPr>
          <p:cNvPr id="7" name="Picture 6">
            <a:extLst>
              <a:ext uri="{FF2B5EF4-FFF2-40B4-BE49-F238E27FC236}">
                <a16:creationId xmlns:a16="http://schemas.microsoft.com/office/drawing/2014/main" id="{67ADD3F3-2AB1-0E4B-8241-533AC20C813B}"/>
              </a:ext>
            </a:extLst>
          </p:cNvPr>
          <p:cNvPicPr>
            <a:picLocks noChangeAspect="1"/>
          </p:cNvPicPr>
          <p:nvPr/>
        </p:nvPicPr>
        <p:blipFill>
          <a:blip r:embed="rId5"/>
          <a:stretch>
            <a:fillRect/>
          </a:stretch>
        </p:blipFill>
        <p:spPr>
          <a:xfrm>
            <a:off x="3711448" y="5682607"/>
            <a:ext cx="2384552" cy="874336"/>
          </a:xfrm>
          <a:prstGeom prst="rect">
            <a:avLst/>
          </a:prstGeom>
        </p:spPr>
      </p:pic>
    </p:spTree>
    <p:extLst>
      <p:ext uri="{BB962C8B-B14F-4D97-AF65-F5344CB8AC3E}">
        <p14:creationId xmlns:p14="http://schemas.microsoft.com/office/powerpoint/2010/main" val="300902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noAutofit/>
          </a:bodyPr>
          <a:lstStyle/>
          <a:p>
            <a:pPr algn="r"/>
            <a:r>
              <a:rPr lang="es-CL" dirty="0">
                <a:solidFill>
                  <a:schemeClr val="accent6">
                    <a:lumMod val="50000"/>
                  </a:schemeClr>
                </a:solidFill>
              </a:rPr>
              <a:t>Valores críticos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8" y="1326009"/>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76" name="CuadroTexto 75">
            <a:extLst>
              <a:ext uri="{FF2B5EF4-FFF2-40B4-BE49-F238E27FC236}">
                <a16:creationId xmlns:a16="http://schemas.microsoft.com/office/drawing/2014/main" id="{3E7EE289-436F-A848-BF41-5344A5274823}"/>
              </a:ext>
            </a:extLst>
          </p:cNvPr>
          <p:cNvSpPr txBox="1"/>
          <p:nvPr/>
        </p:nvSpPr>
        <p:spPr>
          <a:xfrm>
            <a:off x="2046716" y="1525186"/>
            <a:ext cx="8952978" cy="369332"/>
          </a:xfrm>
          <a:prstGeom prst="rect">
            <a:avLst/>
          </a:prstGeom>
          <a:noFill/>
        </p:spPr>
        <p:txBody>
          <a:bodyPr wrap="square" rtlCol="0">
            <a:spAutoFit/>
          </a:bodyPr>
          <a:lstStyle/>
          <a:p>
            <a:r>
              <a:rPr lang="es-CL" dirty="0"/>
              <a:t>Las colas en una distribución son las regiones extremas limitadas por los valores críticos.</a:t>
            </a:r>
          </a:p>
        </p:txBody>
      </p:sp>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4C6C76D8-2490-C240-AD51-FCF63832231A}"/>
                  </a:ext>
                </a:extLst>
              </p:cNvPr>
              <p:cNvSpPr txBox="1"/>
              <p:nvPr/>
            </p:nvSpPr>
            <p:spPr>
              <a:xfrm>
                <a:off x="6821801" y="2774519"/>
                <a:ext cx="1892121" cy="33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𝑉𝑎𝑙𝑜𝑟</m:t>
                          </m:r>
                          <m:r>
                            <a:rPr lang="es-ES" b="0" i="1" smtClean="0">
                              <a:latin typeface="Cambria Math" panose="02040503050406030204" pitchFamily="18" charset="0"/>
                            </a:rPr>
                            <m:t> </m:t>
                          </m:r>
                          <m:r>
                            <a:rPr lang="es-ES" b="0" i="1" smtClean="0">
                              <a:latin typeface="Cambria Math" panose="02040503050406030204" pitchFamily="18" charset="0"/>
                            </a:rPr>
                            <m:t>𝑐𝑟</m:t>
                          </m:r>
                          <m:r>
                            <a:rPr lang="es-ES" i="1">
                              <a:latin typeface="Cambria Math" panose="02040503050406030204" pitchFamily="18" charset="0"/>
                            </a:rPr>
                            <m:t>í</m:t>
                          </m:r>
                          <m:r>
                            <a:rPr lang="es-ES" b="0" i="1" smtClean="0">
                              <a:latin typeface="Cambria Math" panose="02040503050406030204" pitchFamily="18" charset="0"/>
                            </a:rPr>
                            <m:t>𝑡𝑖𝑐𝑜</m:t>
                          </m:r>
                          <m:r>
                            <a:rPr lang="es-ES" b="0" i="1" smtClean="0">
                              <a:latin typeface="Cambria Math" panose="02040503050406030204" pitchFamily="18" charset="0"/>
                            </a:rPr>
                            <m:t>:</m:t>
                          </m:r>
                          <m:r>
                            <a:rPr lang="es-ES" b="0" i="1" smtClean="0">
                              <a:latin typeface="Cambria Math" panose="02040503050406030204" pitchFamily="18" charset="0"/>
                            </a:rPr>
                            <m:t>𝑍</m:t>
                          </m:r>
                        </m:e>
                        <m:sub>
                          <m:f>
                            <m:fPr>
                              <m:type m:val="skw"/>
                              <m:ctrlPr>
                                <a:rPr lang="es-CL" i="1" smtClean="0">
                                  <a:latin typeface="Cambria Math" panose="02040503050406030204" pitchFamily="18" charset="0"/>
                                </a:rPr>
                              </m:ctrlPr>
                            </m:fPr>
                            <m:num>
                              <m:r>
                                <a:rPr lang="es-CL" i="1">
                                  <a:latin typeface="Cambria Math" panose="02040503050406030204" pitchFamily="18" charset="0"/>
                                  <a:ea typeface="Cambria Math" panose="02040503050406030204" pitchFamily="18" charset="0"/>
                                </a:rPr>
                                <m:t>𝛼</m:t>
                              </m:r>
                            </m:num>
                            <m:den>
                              <m:r>
                                <a:rPr lang="es-ES" b="0" i="1" smtClean="0">
                                  <a:latin typeface="Cambria Math" panose="02040503050406030204" pitchFamily="18" charset="0"/>
                                </a:rPr>
                                <m:t>2</m:t>
                              </m:r>
                            </m:den>
                          </m:f>
                        </m:sub>
                      </m:sSub>
                    </m:oMath>
                  </m:oMathPara>
                </a14:m>
                <a:endParaRPr lang="es-CL" dirty="0"/>
              </a:p>
            </p:txBody>
          </p:sp>
        </mc:Choice>
        <mc:Fallback xmlns="">
          <p:sp>
            <p:nvSpPr>
              <p:cNvPr id="32" name="CuadroTexto 31">
                <a:extLst>
                  <a:ext uri="{FF2B5EF4-FFF2-40B4-BE49-F238E27FC236}">
                    <a16:creationId xmlns:a16="http://schemas.microsoft.com/office/drawing/2014/main" id="{4C6C76D8-2490-C240-AD51-FCF63832231A}"/>
                  </a:ext>
                </a:extLst>
              </p:cNvPr>
              <p:cNvSpPr txBox="1">
                <a:spLocks noRot="1" noChangeAspect="1" noMove="1" noResize="1" noEditPoints="1" noAdjustHandles="1" noChangeArrowheads="1" noChangeShapeType="1" noTextEdit="1"/>
              </p:cNvSpPr>
              <p:nvPr/>
            </p:nvSpPr>
            <p:spPr>
              <a:xfrm>
                <a:off x="6821801" y="2774519"/>
                <a:ext cx="1892121" cy="336631"/>
              </a:xfrm>
              <a:prstGeom prst="rect">
                <a:avLst/>
              </a:prstGeom>
              <a:blipFill>
                <a:blip r:embed="rId3"/>
                <a:stretch>
                  <a:fillRect l="-2685" t="-96296" r="-9396" b="-19629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0" name="CuadroTexto 39">
                <a:extLst>
                  <a:ext uri="{FF2B5EF4-FFF2-40B4-BE49-F238E27FC236}">
                    <a16:creationId xmlns:a16="http://schemas.microsoft.com/office/drawing/2014/main" id="{9E9B88F3-6D75-E24F-90FE-2125E354762A}"/>
                  </a:ext>
                </a:extLst>
              </p:cNvPr>
              <p:cNvSpPr txBox="1"/>
              <p:nvPr/>
            </p:nvSpPr>
            <p:spPr>
              <a:xfrm>
                <a:off x="2046716" y="2070295"/>
                <a:ext cx="3365328" cy="369332"/>
              </a:xfrm>
              <a:prstGeom prst="rect">
                <a:avLst/>
              </a:prstGeom>
              <a:noFill/>
            </p:spPr>
            <p:txBody>
              <a:bodyPr wrap="square" rtlCol="0">
                <a:spAutoFit/>
              </a:bodyPr>
              <a:lstStyle/>
              <a:p>
                <a:r>
                  <a:rPr lang="es-CL" dirty="0"/>
                  <a:t>Valores críticos para </a:t>
                </a:r>
                <a14:m>
                  <m:oMath xmlns:m="http://schemas.openxmlformats.org/officeDocument/2006/math">
                    <m:r>
                      <a:rPr lang="es-CL"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𝑦</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𝑝</m:t>
                    </m:r>
                    <m:r>
                      <a:rPr lang="es-ES" b="0" i="1" smtClean="0">
                        <a:latin typeface="Cambria Math" panose="02040503050406030204" pitchFamily="18" charset="0"/>
                        <a:ea typeface="Cambria Math" panose="02040503050406030204" pitchFamily="18" charset="0"/>
                      </a:rPr>
                      <m:t>:</m:t>
                    </m:r>
                  </m:oMath>
                </a14:m>
                <a:endParaRPr lang="es-CL" dirty="0"/>
              </a:p>
            </p:txBody>
          </p:sp>
        </mc:Choice>
        <mc:Fallback xmlns="">
          <p:sp>
            <p:nvSpPr>
              <p:cNvPr id="40" name="CuadroTexto 39">
                <a:extLst>
                  <a:ext uri="{FF2B5EF4-FFF2-40B4-BE49-F238E27FC236}">
                    <a16:creationId xmlns:a16="http://schemas.microsoft.com/office/drawing/2014/main" id="{9E9B88F3-6D75-E24F-90FE-2125E354762A}"/>
                  </a:ext>
                </a:extLst>
              </p:cNvPr>
              <p:cNvSpPr txBox="1">
                <a:spLocks noRot="1" noChangeAspect="1" noMove="1" noResize="1" noEditPoints="1" noAdjustHandles="1" noChangeArrowheads="1" noChangeShapeType="1" noTextEdit="1"/>
              </p:cNvSpPr>
              <p:nvPr/>
            </p:nvSpPr>
            <p:spPr>
              <a:xfrm>
                <a:off x="2046716" y="2070295"/>
                <a:ext cx="3365328" cy="369332"/>
              </a:xfrm>
              <a:prstGeom prst="rect">
                <a:avLst/>
              </a:prstGeom>
              <a:blipFill>
                <a:blip r:embed="rId4"/>
                <a:stretch>
                  <a:fillRect l="-1880" t="-10345" b="-2758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AAD86216-0973-7340-9EE4-A6908A717CC4}"/>
                  </a:ext>
                </a:extLst>
              </p:cNvPr>
              <p:cNvSpPr txBox="1"/>
              <p:nvPr/>
            </p:nvSpPr>
            <p:spPr>
              <a:xfrm>
                <a:off x="2154517" y="2774519"/>
                <a:ext cx="1093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𝑜</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𝜇</m:t>
                          </m:r>
                        </m:e>
                        <m:sub>
                          <m:r>
                            <a:rPr lang="es-ES" b="0" i="1" smtClean="0">
                              <a:latin typeface="Cambria Math" panose="02040503050406030204" pitchFamily="18" charset="0"/>
                              <a:ea typeface="Cambria Math" panose="02040503050406030204" pitchFamily="18" charset="0"/>
                            </a:rPr>
                            <m:t>𝑜</m:t>
                          </m:r>
                        </m:sub>
                      </m:sSub>
                    </m:oMath>
                  </m:oMathPara>
                </a14:m>
                <a:endParaRPr lang="es-CL" dirty="0"/>
              </a:p>
            </p:txBody>
          </p:sp>
        </mc:Choice>
        <mc:Fallback xmlns="">
          <p:sp>
            <p:nvSpPr>
              <p:cNvPr id="41" name="CuadroTexto 40">
                <a:extLst>
                  <a:ext uri="{FF2B5EF4-FFF2-40B4-BE49-F238E27FC236}">
                    <a16:creationId xmlns:a16="http://schemas.microsoft.com/office/drawing/2014/main" id="{AAD86216-0973-7340-9EE4-A6908A717CC4}"/>
                  </a:ext>
                </a:extLst>
              </p:cNvPr>
              <p:cNvSpPr txBox="1">
                <a:spLocks noRot="1" noChangeAspect="1" noMove="1" noResize="1" noEditPoints="1" noAdjustHandles="1" noChangeArrowheads="1" noChangeShapeType="1" noTextEdit="1"/>
              </p:cNvSpPr>
              <p:nvPr/>
            </p:nvSpPr>
            <p:spPr>
              <a:xfrm>
                <a:off x="2154517" y="2774519"/>
                <a:ext cx="1093248" cy="276999"/>
              </a:xfrm>
              <a:prstGeom prst="rect">
                <a:avLst/>
              </a:prstGeom>
              <a:blipFill>
                <a:blip r:embed="rId5"/>
                <a:stretch>
                  <a:fillRect l="-3448" b="-2173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6678E75D-1896-F14D-9E31-BE8090FB7573}"/>
                  </a:ext>
                </a:extLst>
              </p:cNvPr>
              <p:cNvSpPr txBox="1"/>
              <p:nvPr/>
            </p:nvSpPr>
            <p:spPr>
              <a:xfrm>
                <a:off x="3796553" y="2774519"/>
                <a:ext cx="13690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m:t>
                      </m:r>
                      <m:r>
                        <a:rPr lang="es-CL" i="1" smtClean="0">
                          <a:latin typeface="Cambria Math" panose="02040503050406030204" pitchFamily="18" charset="0"/>
                          <a:ea typeface="Cambria Math" panose="02040503050406030204" pitchFamily="18" charset="0"/>
                        </a:rPr>
                        <m:t>𝜎</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𝑐𝑜𝑛𝑜𝑐𝑖𝑑𝑎</m:t>
                      </m:r>
                      <m:r>
                        <a:rPr lang="es-ES" b="0" i="1" smtClean="0">
                          <a:latin typeface="Cambria Math" panose="02040503050406030204" pitchFamily="18" charset="0"/>
                          <a:ea typeface="Cambria Math" panose="02040503050406030204" pitchFamily="18" charset="0"/>
                        </a:rPr>
                        <m:t>)</m:t>
                      </m:r>
                    </m:oMath>
                  </m:oMathPara>
                </a14:m>
                <a:endParaRPr lang="es-CL" dirty="0"/>
              </a:p>
            </p:txBody>
          </p:sp>
        </mc:Choice>
        <mc:Fallback xmlns="">
          <p:sp>
            <p:nvSpPr>
              <p:cNvPr id="6" name="CuadroTexto 5">
                <a:extLst>
                  <a:ext uri="{FF2B5EF4-FFF2-40B4-BE49-F238E27FC236}">
                    <a16:creationId xmlns:a16="http://schemas.microsoft.com/office/drawing/2014/main" id="{6678E75D-1896-F14D-9E31-BE8090FB7573}"/>
                  </a:ext>
                </a:extLst>
              </p:cNvPr>
              <p:cNvSpPr txBox="1">
                <a:spLocks noRot="1" noChangeAspect="1" noMove="1" noResize="1" noEditPoints="1" noAdjustHandles="1" noChangeArrowheads="1" noChangeShapeType="1" noTextEdit="1"/>
              </p:cNvSpPr>
              <p:nvPr/>
            </p:nvSpPr>
            <p:spPr>
              <a:xfrm>
                <a:off x="3796553" y="2774519"/>
                <a:ext cx="1369029" cy="276999"/>
              </a:xfrm>
              <a:prstGeom prst="rect">
                <a:avLst/>
              </a:prstGeom>
              <a:blipFill>
                <a:blip r:embed="rId6"/>
                <a:stretch>
                  <a:fillRect l="-6481" t="-8696" r="-5556" b="-3478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85D85AF7-C837-4B49-B134-7F29B1658678}"/>
                  </a:ext>
                </a:extLst>
              </p:cNvPr>
              <p:cNvSpPr txBox="1"/>
              <p:nvPr/>
            </p:nvSpPr>
            <p:spPr>
              <a:xfrm>
                <a:off x="6821801" y="3105707"/>
                <a:ext cx="2284279" cy="33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𝑉𝑎𝑙𝑜𝑟</m:t>
                          </m:r>
                          <m:r>
                            <a:rPr lang="es-ES" b="0" i="1" smtClean="0">
                              <a:latin typeface="Cambria Math" panose="02040503050406030204" pitchFamily="18" charset="0"/>
                            </a:rPr>
                            <m:t> </m:t>
                          </m:r>
                          <m:r>
                            <a:rPr lang="es-ES" b="0" i="1" smtClean="0">
                              <a:latin typeface="Cambria Math" panose="02040503050406030204" pitchFamily="18" charset="0"/>
                            </a:rPr>
                            <m:t>𝑐𝑟</m:t>
                          </m:r>
                          <m:r>
                            <a:rPr lang="es-ES" i="1">
                              <a:latin typeface="Cambria Math" panose="02040503050406030204" pitchFamily="18" charset="0"/>
                            </a:rPr>
                            <m:t>í</m:t>
                          </m:r>
                          <m:r>
                            <a:rPr lang="es-ES" b="0" i="1" smtClean="0">
                              <a:latin typeface="Cambria Math" panose="02040503050406030204" pitchFamily="18" charset="0"/>
                            </a:rPr>
                            <m:t>𝑡𝑖𝑐𝑜</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𝑡</m:t>
                              </m:r>
                            </m:e>
                            <m:sub>
                              <m:r>
                                <a:rPr lang="es-ES" b="0" i="1" smtClean="0">
                                  <a:latin typeface="Cambria Math" panose="02040503050406030204" pitchFamily="18" charset="0"/>
                                </a:rPr>
                                <m:t>𝑛</m:t>
                              </m:r>
                              <m:r>
                                <a:rPr lang="es-ES" b="0" i="1" smtClean="0">
                                  <a:latin typeface="Cambria Math" panose="02040503050406030204" pitchFamily="18" charset="0"/>
                                </a:rPr>
                                <m:t>−1</m:t>
                              </m:r>
                            </m:sub>
                          </m:sSub>
                          <m:r>
                            <a:rPr lang="es-ES" b="0" i="1" smtClean="0">
                              <a:latin typeface="Cambria Math" panose="02040503050406030204" pitchFamily="18" charset="0"/>
                            </a:rPr>
                            <m:t>, </m:t>
                          </m:r>
                        </m:e>
                        <m:sub>
                          <m:f>
                            <m:fPr>
                              <m:type m:val="skw"/>
                              <m:ctrlPr>
                                <a:rPr lang="es-CL" i="1" smtClean="0">
                                  <a:latin typeface="Cambria Math" panose="02040503050406030204" pitchFamily="18" charset="0"/>
                                </a:rPr>
                              </m:ctrlPr>
                            </m:fPr>
                            <m:num>
                              <m:r>
                                <a:rPr lang="es-CL" i="1">
                                  <a:latin typeface="Cambria Math" panose="02040503050406030204" pitchFamily="18" charset="0"/>
                                  <a:ea typeface="Cambria Math" panose="02040503050406030204" pitchFamily="18" charset="0"/>
                                </a:rPr>
                                <m:t>𝛼</m:t>
                              </m:r>
                            </m:num>
                            <m:den>
                              <m:r>
                                <a:rPr lang="es-ES" b="0" i="1" smtClean="0">
                                  <a:latin typeface="Cambria Math" panose="02040503050406030204" pitchFamily="18" charset="0"/>
                                </a:rPr>
                                <m:t>2</m:t>
                              </m:r>
                            </m:den>
                          </m:f>
                        </m:sub>
                      </m:sSub>
                    </m:oMath>
                  </m:oMathPara>
                </a14:m>
                <a:endParaRPr lang="es-CL" dirty="0"/>
              </a:p>
            </p:txBody>
          </p:sp>
        </mc:Choice>
        <mc:Fallback xmlns="">
          <p:sp>
            <p:nvSpPr>
              <p:cNvPr id="42" name="CuadroTexto 41">
                <a:extLst>
                  <a:ext uri="{FF2B5EF4-FFF2-40B4-BE49-F238E27FC236}">
                    <a16:creationId xmlns:a16="http://schemas.microsoft.com/office/drawing/2014/main" id="{85D85AF7-C837-4B49-B134-7F29B1658678}"/>
                  </a:ext>
                </a:extLst>
              </p:cNvPr>
              <p:cNvSpPr txBox="1">
                <a:spLocks noRot="1" noChangeAspect="1" noMove="1" noResize="1" noEditPoints="1" noAdjustHandles="1" noChangeArrowheads="1" noChangeShapeType="1" noTextEdit="1"/>
              </p:cNvSpPr>
              <p:nvPr/>
            </p:nvSpPr>
            <p:spPr>
              <a:xfrm>
                <a:off x="6821801" y="3105707"/>
                <a:ext cx="2284279" cy="336631"/>
              </a:xfrm>
              <a:prstGeom prst="rect">
                <a:avLst/>
              </a:prstGeom>
              <a:blipFill>
                <a:blip r:embed="rId7"/>
                <a:stretch>
                  <a:fillRect l="-2210" t="-92857" r="-7182" b="-185714"/>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3" name="CuadroTexto 42">
                <a:extLst>
                  <a:ext uri="{FF2B5EF4-FFF2-40B4-BE49-F238E27FC236}">
                    <a16:creationId xmlns:a16="http://schemas.microsoft.com/office/drawing/2014/main" id="{80B26C9B-4E46-244E-A48D-568EF3273EFE}"/>
                  </a:ext>
                </a:extLst>
              </p:cNvPr>
              <p:cNvSpPr txBox="1"/>
              <p:nvPr/>
            </p:nvSpPr>
            <p:spPr>
              <a:xfrm>
                <a:off x="2154517" y="3105707"/>
                <a:ext cx="1093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𝑜</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𝜇</m:t>
                          </m:r>
                        </m:e>
                        <m:sub>
                          <m:r>
                            <a:rPr lang="es-ES" b="0" i="1" smtClean="0">
                              <a:latin typeface="Cambria Math" panose="02040503050406030204" pitchFamily="18" charset="0"/>
                              <a:ea typeface="Cambria Math" panose="02040503050406030204" pitchFamily="18" charset="0"/>
                            </a:rPr>
                            <m:t>𝑜</m:t>
                          </m:r>
                        </m:sub>
                      </m:sSub>
                    </m:oMath>
                  </m:oMathPara>
                </a14:m>
                <a:endParaRPr lang="es-CL" dirty="0"/>
              </a:p>
            </p:txBody>
          </p:sp>
        </mc:Choice>
        <mc:Fallback xmlns="">
          <p:sp>
            <p:nvSpPr>
              <p:cNvPr id="43" name="CuadroTexto 42">
                <a:extLst>
                  <a:ext uri="{FF2B5EF4-FFF2-40B4-BE49-F238E27FC236}">
                    <a16:creationId xmlns:a16="http://schemas.microsoft.com/office/drawing/2014/main" id="{80B26C9B-4E46-244E-A48D-568EF3273EFE}"/>
                  </a:ext>
                </a:extLst>
              </p:cNvPr>
              <p:cNvSpPr txBox="1">
                <a:spLocks noRot="1" noChangeAspect="1" noMove="1" noResize="1" noEditPoints="1" noAdjustHandles="1" noChangeArrowheads="1" noChangeShapeType="1" noTextEdit="1"/>
              </p:cNvSpPr>
              <p:nvPr/>
            </p:nvSpPr>
            <p:spPr>
              <a:xfrm>
                <a:off x="2154517" y="3105707"/>
                <a:ext cx="1093248" cy="276999"/>
              </a:xfrm>
              <a:prstGeom prst="rect">
                <a:avLst/>
              </a:prstGeom>
              <a:blipFill>
                <a:blip r:embed="rId8"/>
                <a:stretch>
                  <a:fillRect l="-3448" b="-2173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45C95C4C-4300-2A46-94F1-34E1841F205D}"/>
                  </a:ext>
                </a:extLst>
              </p:cNvPr>
              <p:cNvSpPr txBox="1"/>
              <p:nvPr/>
            </p:nvSpPr>
            <p:spPr>
              <a:xfrm>
                <a:off x="3796553" y="3105707"/>
                <a:ext cx="17232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m:t>
                      </m:r>
                      <m:r>
                        <a:rPr lang="es-CL" i="1" smtClean="0">
                          <a:latin typeface="Cambria Math" panose="02040503050406030204" pitchFamily="18" charset="0"/>
                          <a:ea typeface="Cambria Math" panose="02040503050406030204" pitchFamily="18" charset="0"/>
                        </a:rPr>
                        <m:t>𝜎</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𝑑𝑒𝑠𝑐𝑜𝑛𝑜𝑐𝑖𝑑𝑎</m:t>
                      </m:r>
                      <m:r>
                        <a:rPr lang="es-ES" b="0" i="1" smtClean="0">
                          <a:latin typeface="Cambria Math" panose="02040503050406030204" pitchFamily="18" charset="0"/>
                          <a:ea typeface="Cambria Math" panose="02040503050406030204" pitchFamily="18" charset="0"/>
                        </a:rPr>
                        <m:t>)</m:t>
                      </m:r>
                    </m:oMath>
                  </m:oMathPara>
                </a14:m>
                <a:endParaRPr lang="es-CL" dirty="0"/>
              </a:p>
            </p:txBody>
          </p:sp>
        </mc:Choice>
        <mc:Fallback xmlns="">
          <p:sp>
            <p:nvSpPr>
              <p:cNvPr id="44" name="CuadroTexto 43">
                <a:extLst>
                  <a:ext uri="{FF2B5EF4-FFF2-40B4-BE49-F238E27FC236}">
                    <a16:creationId xmlns:a16="http://schemas.microsoft.com/office/drawing/2014/main" id="{45C95C4C-4300-2A46-94F1-34E1841F205D}"/>
                  </a:ext>
                </a:extLst>
              </p:cNvPr>
              <p:cNvSpPr txBox="1">
                <a:spLocks noRot="1" noChangeAspect="1" noMove="1" noResize="1" noEditPoints="1" noAdjustHandles="1" noChangeArrowheads="1" noChangeShapeType="1" noTextEdit="1"/>
              </p:cNvSpPr>
              <p:nvPr/>
            </p:nvSpPr>
            <p:spPr>
              <a:xfrm>
                <a:off x="3796553" y="3105707"/>
                <a:ext cx="1723292" cy="276999"/>
              </a:xfrm>
              <a:prstGeom prst="rect">
                <a:avLst/>
              </a:prstGeom>
              <a:blipFill>
                <a:blip r:embed="rId9"/>
                <a:stretch>
                  <a:fillRect l="-5147" t="-8696" r="-4412" b="-3478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5140DF5A-DC6F-3B40-B791-34F3525F56A9}"/>
                  </a:ext>
                </a:extLst>
              </p:cNvPr>
              <p:cNvSpPr txBox="1"/>
              <p:nvPr/>
            </p:nvSpPr>
            <p:spPr>
              <a:xfrm>
                <a:off x="6809975" y="3717598"/>
                <a:ext cx="1766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𝑉𝑎𝑙𝑜𝑟</m:t>
                          </m:r>
                          <m:r>
                            <a:rPr lang="es-ES" b="0" i="1" smtClean="0">
                              <a:latin typeface="Cambria Math" panose="02040503050406030204" pitchFamily="18" charset="0"/>
                            </a:rPr>
                            <m:t> </m:t>
                          </m:r>
                          <m:r>
                            <a:rPr lang="es-ES" b="0" i="1" smtClean="0">
                              <a:latin typeface="Cambria Math" panose="02040503050406030204" pitchFamily="18" charset="0"/>
                            </a:rPr>
                            <m:t>𝑐𝑟</m:t>
                          </m:r>
                          <m:r>
                            <a:rPr lang="es-ES" i="1">
                              <a:latin typeface="Cambria Math" panose="02040503050406030204" pitchFamily="18" charset="0"/>
                            </a:rPr>
                            <m:t>í</m:t>
                          </m:r>
                          <m:r>
                            <a:rPr lang="es-ES" b="0" i="1" smtClean="0">
                              <a:latin typeface="Cambria Math" panose="02040503050406030204" pitchFamily="18" charset="0"/>
                            </a:rPr>
                            <m:t>𝑡𝑖𝑐𝑜</m:t>
                          </m:r>
                          <m:r>
                            <a:rPr lang="es-ES" b="0" i="1" smtClean="0">
                              <a:latin typeface="Cambria Math" panose="02040503050406030204" pitchFamily="18" charset="0"/>
                            </a:rPr>
                            <m:t>:</m:t>
                          </m:r>
                          <m:r>
                            <a:rPr lang="es-ES" b="0" i="1" smtClean="0">
                              <a:latin typeface="Cambria Math" panose="02040503050406030204" pitchFamily="18" charset="0"/>
                            </a:rPr>
                            <m:t>𝑍</m:t>
                          </m:r>
                        </m:e>
                        <m:sub>
                          <m:r>
                            <a:rPr lang="es-ES" i="1">
                              <a:latin typeface="Cambria Math" panose="02040503050406030204" pitchFamily="18" charset="0"/>
                              <a:ea typeface="Cambria Math" panose="02040503050406030204" pitchFamily="18" charset="0"/>
                            </a:rPr>
                            <m:t>𝛼</m:t>
                          </m:r>
                        </m:sub>
                      </m:sSub>
                    </m:oMath>
                  </m:oMathPara>
                </a14:m>
                <a:endParaRPr lang="es-CL" dirty="0"/>
              </a:p>
            </p:txBody>
          </p:sp>
        </mc:Choice>
        <mc:Fallback xmlns="">
          <p:sp>
            <p:nvSpPr>
              <p:cNvPr id="45" name="CuadroTexto 44">
                <a:extLst>
                  <a:ext uri="{FF2B5EF4-FFF2-40B4-BE49-F238E27FC236}">
                    <a16:creationId xmlns:a16="http://schemas.microsoft.com/office/drawing/2014/main" id="{5140DF5A-DC6F-3B40-B791-34F3525F56A9}"/>
                  </a:ext>
                </a:extLst>
              </p:cNvPr>
              <p:cNvSpPr txBox="1">
                <a:spLocks noRot="1" noChangeAspect="1" noMove="1" noResize="1" noEditPoints="1" noAdjustHandles="1" noChangeArrowheads="1" noChangeShapeType="1" noTextEdit="1"/>
              </p:cNvSpPr>
              <p:nvPr/>
            </p:nvSpPr>
            <p:spPr>
              <a:xfrm>
                <a:off x="6809975" y="3717598"/>
                <a:ext cx="1766959" cy="276999"/>
              </a:xfrm>
              <a:prstGeom prst="rect">
                <a:avLst/>
              </a:prstGeom>
              <a:blipFill>
                <a:blip r:embed="rId10"/>
                <a:stretch>
                  <a:fillRect l="-2143" t="-8696" b="-3913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02F5B412-74D7-E442-9A7A-DC3526E861B1}"/>
                  </a:ext>
                </a:extLst>
              </p:cNvPr>
              <p:cNvSpPr txBox="1"/>
              <p:nvPr/>
            </p:nvSpPr>
            <p:spPr>
              <a:xfrm>
                <a:off x="2142691" y="3717598"/>
                <a:ext cx="1093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𝑜</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𝜇</m:t>
                          </m:r>
                        </m:e>
                        <m:sub>
                          <m:r>
                            <a:rPr lang="es-ES" b="0" i="1" smtClean="0">
                              <a:latin typeface="Cambria Math" panose="02040503050406030204" pitchFamily="18" charset="0"/>
                              <a:ea typeface="Cambria Math" panose="02040503050406030204" pitchFamily="18" charset="0"/>
                            </a:rPr>
                            <m:t>𝑜</m:t>
                          </m:r>
                        </m:sub>
                      </m:sSub>
                    </m:oMath>
                  </m:oMathPara>
                </a14:m>
                <a:endParaRPr lang="es-CL" dirty="0"/>
              </a:p>
            </p:txBody>
          </p:sp>
        </mc:Choice>
        <mc:Fallback xmlns="">
          <p:sp>
            <p:nvSpPr>
              <p:cNvPr id="46" name="CuadroTexto 45">
                <a:extLst>
                  <a:ext uri="{FF2B5EF4-FFF2-40B4-BE49-F238E27FC236}">
                    <a16:creationId xmlns:a16="http://schemas.microsoft.com/office/drawing/2014/main" id="{02F5B412-74D7-E442-9A7A-DC3526E861B1}"/>
                  </a:ext>
                </a:extLst>
              </p:cNvPr>
              <p:cNvSpPr txBox="1">
                <a:spLocks noRot="1" noChangeAspect="1" noMove="1" noResize="1" noEditPoints="1" noAdjustHandles="1" noChangeArrowheads="1" noChangeShapeType="1" noTextEdit="1"/>
              </p:cNvSpPr>
              <p:nvPr/>
            </p:nvSpPr>
            <p:spPr>
              <a:xfrm>
                <a:off x="2142691" y="3717598"/>
                <a:ext cx="1093248" cy="276999"/>
              </a:xfrm>
              <a:prstGeom prst="rect">
                <a:avLst/>
              </a:prstGeom>
              <a:blipFill>
                <a:blip r:embed="rId11"/>
                <a:stretch>
                  <a:fillRect l="-3448" b="-26087"/>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7" name="CuadroTexto 46">
                <a:extLst>
                  <a:ext uri="{FF2B5EF4-FFF2-40B4-BE49-F238E27FC236}">
                    <a16:creationId xmlns:a16="http://schemas.microsoft.com/office/drawing/2014/main" id="{89068EF0-6792-0544-85FD-8665204ED4C2}"/>
                  </a:ext>
                </a:extLst>
              </p:cNvPr>
              <p:cNvSpPr txBox="1"/>
              <p:nvPr/>
            </p:nvSpPr>
            <p:spPr>
              <a:xfrm>
                <a:off x="3784727" y="3717598"/>
                <a:ext cx="13690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m:t>
                      </m:r>
                      <m:r>
                        <a:rPr lang="es-CL" i="1" smtClean="0">
                          <a:latin typeface="Cambria Math" panose="02040503050406030204" pitchFamily="18" charset="0"/>
                          <a:ea typeface="Cambria Math" panose="02040503050406030204" pitchFamily="18" charset="0"/>
                        </a:rPr>
                        <m:t>𝜎</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𝑐𝑜𝑛𝑜𝑐𝑖𝑑𝑎</m:t>
                      </m:r>
                      <m:r>
                        <a:rPr lang="es-ES" b="0" i="1" smtClean="0">
                          <a:latin typeface="Cambria Math" panose="02040503050406030204" pitchFamily="18" charset="0"/>
                          <a:ea typeface="Cambria Math" panose="02040503050406030204" pitchFamily="18" charset="0"/>
                        </a:rPr>
                        <m:t>)</m:t>
                      </m:r>
                    </m:oMath>
                  </m:oMathPara>
                </a14:m>
                <a:endParaRPr lang="es-CL" dirty="0"/>
              </a:p>
            </p:txBody>
          </p:sp>
        </mc:Choice>
        <mc:Fallback xmlns="">
          <p:sp>
            <p:nvSpPr>
              <p:cNvPr id="47" name="CuadroTexto 46">
                <a:extLst>
                  <a:ext uri="{FF2B5EF4-FFF2-40B4-BE49-F238E27FC236}">
                    <a16:creationId xmlns:a16="http://schemas.microsoft.com/office/drawing/2014/main" id="{89068EF0-6792-0544-85FD-8665204ED4C2}"/>
                  </a:ext>
                </a:extLst>
              </p:cNvPr>
              <p:cNvSpPr txBox="1">
                <a:spLocks noRot="1" noChangeAspect="1" noMove="1" noResize="1" noEditPoints="1" noAdjustHandles="1" noChangeArrowheads="1" noChangeShapeType="1" noTextEdit="1"/>
              </p:cNvSpPr>
              <p:nvPr/>
            </p:nvSpPr>
            <p:spPr>
              <a:xfrm>
                <a:off x="3784727" y="3717598"/>
                <a:ext cx="1369029" cy="276999"/>
              </a:xfrm>
              <a:prstGeom prst="rect">
                <a:avLst/>
              </a:prstGeom>
              <a:blipFill>
                <a:blip r:embed="rId12"/>
                <a:stretch>
                  <a:fillRect l="-6481" t="-8696" r="-5556" b="-3913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8" name="CuadroTexto 47">
                <a:extLst>
                  <a:ext uri="{FF2B5EF4-FFF2-40B4-BE49-F238E27FC236}">
                    <a16:creationId xmlns:a16="http://schemas.microsoft.com/office/drawing/2014/main" id="{7A01ED93-95F4-2246-BAB3-C32B60964F7C}"/>
                  </a:ext>
                </a:extLst>
              </p:cNvPr>
              <p:cNvSpPr txBox="1"/>
              <p:nvPr/>
            </p:nvSpPr>
            <p:spPr>
              <a:xfrm>
                <a:off x="6809975" y="4052490"/>
                <a:ext cx="21591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𝑉𝑎𝑙𝑜𝑟</m:t>
                          </m:r>
                          <m:r>
                            <a:rPr lang="es-ES" b="0" i="1" smtClean="0">
                              <a:latin typeface="Cambria Math" panose="02040503050406030204" pitchFamily="18" charset="0"/>
                            </a:rPr>
                            <m:t> </m:t>
                          </m:r>
                          <m:r>
                            <a:rPr lang="es-ES" b="0" i="1" smtClean="0">
                              <a:latin typeface="Cambria Math" panose="02040503050406030204" pitchFamily="18" charset="0"/>
                            </a:rPr>
                            <m:t>𝑐𝑟</m:t>
                          </m:r>
                          <m:r>
                            <a:rPr lang="es-ES" i="1">
                              <a:latin typeface="Cambria Math" panose="02040503050406030204" pitchFamily="18" charset="0"/>
                            </a:rPr>
                            <m:t>í</m:t>
                          </m:r>
                          <m:r>
                            <a:rPr lang="es-ES" b="0" i="1" smtClean="0">
                              <a:latin typeface="Cambria Math" panose="02040503050406030204" pitchFamily="18" charset="0"/>
                            </a:rPr>
                            <m:t>𝑡𝑖𝑐𝑜</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𝑡</m:t>
                              </m:r>
                            </m:e>
                            <m:sub>
                              <m:r>
                                <a:rPr lang="es-ES" b="0" i="1" smtClean="0">
                                  <a:latin typeface="Cambria Math" panose="02040503050406030204" pitchFamily="18" charset="0"/>
                                </a:rPr>
                                <m:t>𝑛</m:t>
                              </m:r>
                              <m:r>
                                <a:rPr lang="es-ES" b="0" i="1" smtClean="0">
                                  <a:latin typeface="Cambria Math" panose="02040503050406030204" pitchFamily="18" charset="0"/>
                                </a:rPr>
                                <m:t>−1</m:t>
                              </m:r>
                            </m:sub>
                          </m:sSub>
                          <m:r>
                            <a:rPr lang="es-ES" b="0" i="1" smtClean="0">
                              <a:latin typeface="Cambria Math" panose="02040503050406030204" pitchFamily="18" charset="0"/>
                            </a:rPr>
                            <m:t>, </m:t>
                          </m:r>
                        </m:e>
                        <m:sub>
                          <m:r>
                            <a:rPr lang="es-CL" i="1" smtClean="0">
                              <a:latin typeface="Cambria Math" panose="02040503050406030204" pitchFamily="18" charset="0"/>
                              <a:ea typeface="Cambria Math" panose="02040503050406030204" pitchFamily="18" charset="0"/>
                            </a:rPr>
                            <m:t>𝛼</m:t>
                          </m:r>
                        </m:sub>
                      </m:sSub>
                    </m:oMath>
                  </m:oMathPara>
                </a14:m>
                <a:endParaRPr lang="es-CL" dirty="0"/>
              </a:p>
            </p:txBody>
          </p:sp>
        </mc:Choice>
        <mc:Fallback xmlns="">
          <p:sp>
            <p:nvSpPr>
              <p:cNvPr id="48" name="CuadroTexto 47">
                <a:extLst>
                  <a:ext uri="{FF2B5EF4-FFF2-40B4-BE49-F238E27FC236}">
                    <a16:creationId xmlns:a16="http://schemas.microsoft.com/office/drawing/2014/main" id="{7A01ED93-95F4-2246-BAB3-C32B60964F7C}"/>
                  </a:ext>
                </a:extLst>
              </p:cNvPr>
              <p:cNvSpPr txBox="1">
                <a:spLocks noRot="1" noChangeAspect="1" noMove="1" noResize="1" noEditPoints="1" noAdjustHandles="1" noChangeArrowheads="1" noChangeShapeType="1" noTextEdit="1"/>
              </p:cNvSpPr>
              <p:nvPr/>
            </p:nvSpPr>
            <p:spPr>
              <a:xfrm>
                <a:off x="6809975" y="4052490"/>
                <a:ext cx="2159116" cy="276999"/>
              </a:xfrm>
              <a:prstGeom prst="rect">
                <a:avLst/>
              </a:prstGeom>
              <a:blipFill>
                <a:blip r:embed="rId13"/>
                <a:stretch>
                  <a:fillRect l="-1754" t="-9091" b="-4090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9" name="CuadroTexto 48">
                <a:extLst>
                  <a:ext uri="{FF2B5EF4-FFF2-40B4-BE49-F238E27FC236}">
                    <a16:creationId xmlns:a16="http://schemas.microsoft.com/office/drawing/2014/main" id="{1C27A0F7-D578-FA42-8A30-0580B9708739}"/>
                  </a:ext>
                </a:extLst>
              </p:cNvPr>
              <p:cNvSpPr txBox="1"/>
              <p:nvPr/>
            </p:nvSpPr>
            <p:spPr>
              <a:xfrm>
                <a:off x="2142691" y="4048786"/>
                <a:ext cx="1093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𝑜</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𝜇</m:t>
                          </m:r>
                        </m:e>
                        <m:sub>
                          <m:r>
                            <a:rPr lang="es-ES" b="0" i="1" smtClean="0">
                              <a:latin typeface="Cambria Math" panose="02040503050406030204" pitchFamily="18" charset="0"/>
                              <a:ea typeface="Cambria Math" panose="02040503050406030204" pitchFamily="18" charset="0"/>
                            </a:rPr>
                            <m:t>𝑜</m:t>
                          </m:r>
                        </m:sub>
                      </m:sSub>
                    </m:oMath>
                  </m:oMathPara>
                </a14:m>
                <a:endParaRPr lang="es-CL" dirty="0"/>
              </a:p>
            </p:txBody>
          </p:sp>
        </mc:Choice>
        <mc:Fallback xmlns="">
          <p:sp>
            <p:nvSpPr>
              <p:cNvPr id="49" name="CuadroTexto 48">
                <a:extLst>
                  <a:ext uri="{FF2B5EF4-FFF2-40B4-BE49-F238E27FC236}">
                    <a16:creationId xmlns:a16="http://schemas.microsoft.com/office/drawing/2014/main" id="{1C27A0F7-D578-FA42-8A30-0580B9708739}"/>
                  </a:ext>
                </a:extLst>
              </p:cNvPr>
              <p:cNvSpPr txBox="1">
                <a:spLocks noRot="1" noChangeAspect="1" noMove="1" noResize="1" noEditPoints="1" noAdjustHandles="1" noChangeArrowheads="1" noChangeShapeType="1" noTextEdit="1"/>
              </p:cNvSpPr>
              <p:nvPr/>
            </p:nvSpPr>
            <p:spPr>
              <a:xfrm>
                <a:off x="2142691" y="4048786"/>
                <a:ext cx="1093248" cy="276999"/>
              </a:xfrm>
              <a:prstGeom prst="rect">
                <a:avLst/>
              </a:prstGeom>
              <a:blipFill>
                <a:blip r:embed="rId11"/>
                <a:stretch>
                  <a:fillRect l="-3448" b="-26087"/>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0" name="CuadroTexto 49">
                <a:extLst>
                  <a:ext uri="{FF2B5EF4-FFF2-40B4-BE49-F238E27FC236}">
                    <a16:creationId xmlns:a16="http://schemas.microsoft.com/office/drawing/2014/main" id="{EB9EC76E-4280-BB4A-8CE9-A42850B161AA}"/>
                  </a:ext>
                </a:extLst>
              </p:cNvPr>
              <p:cNvSpPr txBox="1"/>
              <p:nvPr/>
            </p:nvSpPr>
            <p:spPr>
              <a:xfrm>
                <a:off x="3784727" y="4048786"/>
                <a:ext cx="17232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m:t>
                      </m:r>
                      <m:r>
                        <a:rPr lang="es-CL" i="1" smtClean="0">
                          <a:latin typeface="Cambria Math" panose="02040503050406030204" pitchFamily="18" charset="0"/>
                          <a:ea typeface="Cambria Math" panose="02040503050406030204" pitchFamily="18" charset="0"/>
                        </a:rPr>
                        <m:t>𝜎</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𝑑𝑒𝑠𝑐𝑜𝑛𝑜𝑐𝑖𝑑𝑎</m:t>
                      </m:r>
                      <m:r>
                        <a:rPr lang="es-ES" b="0" i="1" smtClean="0">
                          <a:latin typeface="Cambria Math" panose="02040503050406030204" pitchFamily="18" charset="0"/>
                          <a:ea typeface="Cambria Math" panose="02040503050406030204" pitchFamily="18" charset="0"/>
                        </a:rPr>
                        <m:t>)</m:t>
                      </m:r>
                    </m:oMath>
                  </m:oMathPara>
                </a14:m>
                <a:endParaRPr lang="es-CL" dirty="0"/>
              </a:p>
            </p:txBody>
          </p:sp>
        </mc:Choice>
        <mc:Fallback xmlns="">
          <p:sp>
            <p:nvSpPr>
              <p:cNvPr id="50" name="CuadroTexto 49">
                <a:extLst>
                  <a:ext uri="{FF2B5EF4-FFF2-40B4-BE49-F238E27FC236}">
                    <a16:creationId xmlns:a16="http://schemas.microsoft.com/office/drawing/2014/main" id="{EB9EC76E-4280-BB4A-8CE9-A42850B161AA}"/>
                  </a:ext>
                </a:extLst>
              </p:cNvPr>
              <p:cNvSpPr txBox="1">
                <a:spLocks noRot="1" noChangeAspect="1" noMove="1" noResize="1" noEditPoints="1" noAdjustHandles="1" noChangeArrowheads="1" noChangeShapeType="1" noTextEdit="1"/>
              </p:cNvSpPr>
              <p:nvPr/>
            </p:nvSpPr>
            <p:spPr>
              <a:xfrm>
                <a:off x="3784727" y="4048786"/>
                <a:ext cx="1723292" cy="276999"/>
              </a:xfrm>
              <a:prstGeom prst="rect">
                <a:avLst/>
              </a:prstGeom>
              <a:blipFill>
                <a:blip r:embed="rId14"/>
                <a:stretch>
                  <a:fillRect l="-5147" t="-4348" r="-4412" b="-3478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1" name="CuadroTexto 50">
                <a:extLst>
                  <a:ext uri="{FF2B5EF4-FFF2-40B4-BE49-F238E27FC236}">
                    <a16:creationId xmlns:a16="http://schemas.microsoft.com/office/drawing/2014/main" id="{242CD245-0E8E-C645-BAC0-C262D251A343}"/>
                  </a:ext>
                </a:extLst>
              </p:cNvPr>
              <p:cNvSpPr txBox="1"/>
              <p:nvPr/>
            </p:nvSpPr>
            <p:spPr>
              <a:xfrm>
                <a:off x="6821801" y="4724627"/>
                <a:ext cx="19362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𝑉𝑎𝑙𝑜𝑟</m:t>
                          </m:r>
                          <m:r>
                            <a:rPr lang="es-ES" b="0" i="1" smtClean="0">
                              <a:latin typeface="Cambria Math" panose="02040503050406030204" pitchFamily="18" charset="0"/>
                            </a:rPr>
                            <m:t> </m:t>
                          </m:r>
                          <m:r>
                            <a:rPr lang="es-ES" b="0" i="1" smtClean="0">
                              <a:latin typeface="Cambria Math" panose="02040503050406030204" pitchFamily="18" charset="0"/>
                            </a:rPr>
                            <m:t>𝑐𝑟</m:t>
                          </m:r>
                          <m:r>
                            <a:rPr lang="es-ES" i="1">
                              <a:latin typeface="Cambria Math" panose="02040503050406030204" pitchFamily="18" charset="0"/>
                            </a:rPr>
                            <m:t>í</m:t>
                          </m:r>
                          <m:r>
                            <a:rPr lang="es-ES" b="0" i="1" smtClean="0">
                              <a:latin typeface="Cambria Math" panose="02040503050406030204" pitchFamily="18" charset="0"/>
                            </a:rPr>
                            <m:t>𝑡𝑖𝑐𝑜</m:t>
                          </m:r>
                          <m:r>
                            <a:rPr lang="es-ES" b="0" i="1" smtClean="0">
                              <a:latin typeface="Cambria Math" panose="02040503050406030204" pitchFamily="18" charset="0"/>
                            </a:rPr>
                            <m:t>:</m:t>
                          </m:r>
                          <m:r>
                            <a:rPr lang="es-ES" b="0" i="1" smtClean="0">
                              <a:latin typeface="Cambria Math" panose="02040503050406030204" pitchFamily="18" charset="0"/>
                            </a:rPr>
                            <m:t>𝑍</m:t>
                          </m:r>
                        </m:e>
                        <m:sub>
                          <m:r>
                            <a:rPr lang="es-ES" b="0" i="1" smtClean="0">
                              <a:latin typeface="Cambria Math" panose="02040503050406030204" pitchFamily="18" charset="0"/>
                            </a:rPr>
                            <m:t>1−</m:t>
                          </m:r>
                          <m:r>
                            <a:rPr lang="es-ES" i="1">
                              <a:latin typeface="Cambria Math" panose="02040503050406030204" pitchFamily="18" charset="0"/>
                              <a:ea typeface="Cambria Math" panose="02040503050406030204" pitchFamily="18" charset="0"/>
                            </a:rPr>
                            <m:t>𝛼</m:t>
                          </m:r>
                        </m:sub>
                      </m:sSub>
                    </m:oMath>
                  </m:oMathPara>
                </a14:m>
                <a:endParaRPr lang="es-CL" dirty="0"/>
              </a:p>
            </p:txBody>
          </p:sp>
        </mc:Choice>
        <mc:Fallback xmlns="">
          <p:sp>
            <p:nvSpPr>
              <p:cNvPr id="51" name="CuadroTexto 50">
                <a:extLst>
                  <a:ext uri="{FF2B5EF4-FFF2-40B4-BE49-F238E27FC236}">
                    <a16:creationId xmlns:a16="http://schemas.microsoft.com/office/drawing/2014/main" id="{242CD245-0E8E-C645-BAC0-C262D251A343}"/>
                  </a:ext>
                </a:extLst>
              </p:cNvPr>
              <p:cNvSpPr txBox="1">
                <a:spLocks noRot="1" noChangeAspect="1" noMove="1" noResize="1" noEditPoints="1" noAdjustHandles="1" noChangeArrowheads="1" noChangeShapeType="1" noTextEdit="1"/>
              </p:cNvSpPr>
              <p:nvPr/>
            </p:nvSpPr>
            <p:spPr>
              <a:xfrm>
                <a:off x="6821801" y="4724627"/>
                <a:ext cx="1936299" cy="276999"/>
              </a:xfrm>
              <a:prstGeom prst="rect">
                <a:avLst/>
              </a:prstGeom>
              <a:blipFill>
                <a:blip r:embed="rId15"/>
                <a:stretch>
                  <a:fillRect l="-2614" t="-9091" b="-4090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2" name="CuadroTexto 51">
                <a:extLst>
                  <a:ext uri="{FF2B5EF4-FFF2-40B4-BE49-F238E27FC236}">
                    <a16:creationId xmlns:a16="http://schemas.microsoft.com/office/drawing/2014/main" id="{65048EE7-6CF8-1740-A4D0-B97ABDC0BA18}"/>
                  </a:ext>
                </a:extLst>
              </p:cNvPr>
              <p:cNvSpPr txBox="1"/>
              <p:nvPr/>
            </p:nvSpPr>
            <p:spPr>
              <a:xfrm>
                <a:off x="2154517" y="4724627"/>
                <a:ext cx="1093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𝑜</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r>
                        <a:rPr lang="es-ES" i="1">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𝜇</m:t>
                          </m:r>
                        </m:e>
                        <m:sub>
                          <m:r>
                            <a:rPr lang="es-ES" b="0" i="1" smtClean="0">
                              <a:latin typeface="Cambria Math" panose="02040503050406030204" pitchFamily="18" charset="0"/>
                              <a:ea typeface="Cambria Math" panose="02040503050406030204" pitchFamily="18" charset="0"/>
                            </a:rPr>
                            <m:t>𝑜</m:t>
                          </m:r>
                        </m:sub>
                      </m:sSub>
                    </m:oMath>
                  </m:oMathPara>
                </a14:m>
                <a:endParaRPr lang="es-CL" dirty="0"/>
              </a:p>
            </p:txBody>
          </p:sp>
        </mc:Choice>
        <mc:Fallback xmlns="">
          <p:sp>
            <p:nvSpPr>
              <p:cNvPr id="52" name="CuadroTexto 51">
                <a:extLst>
                  <a:ext uri="{FF2B5EF4-FFF2-40B4-BE49-F238E27FC236}">
                    <a16:creationId xmlns:a16="http://schemas.microsoft.com/office/drawing/2014/main" id="{65048EE7-6CF8-1740-A4D0-B97ABDC0BA18}"/>
                  </a:ext>
                </a:extLst>
              </p:cNvPr>
              <p:cNvSpPr txBox="1">
                <a:spLocks noRot="1" noChangeAspect="1" noMove="1" noResize="1" noEditPoints="1" noAdjustHandles="1" noChangeArrowheads="1" noChangeShapeType="1" noTextEdit="1"/>
              </p:cNvSpPr>
              <p:nvPr/>
            </p:nvSpPr>
            <p:spPr>
              <a:xfrm>
                <a:off x="2154517" y="4724627"/>
                <a:ext cx="1093248" cy="276999"/>
              </a:xfrm>
              <a:prstGeom prst="rect">
                <a:avLst/>
              </a:prstGeom>
              <a:blipFill>
                <a:blip r:embed="rId16"/>
                <a:stretch>
                  <a:fillRect l="-3448" b="-2727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3" name="CuadroTexto 52">
                <a:extLst>
                  <a:ext uri="{FF2B5EF4-FFF2-40B4-BE49-F238E27FC236}">
                    <a16:creationId xmlns:a16="http://schemas.microsoft.com/office/drawing/2014/main" id="{A20319DE-7C3F-AA4F-8072-70251273DAFB}"/>
                  </a:ext>
                </a:extLst>
              </p:cNvPr>
              <p:cNvSpPr txBox="1"/>
              <p:nvPr/>
            </p:nvSpPr>
            <p:spPr>
              <a:xfrm>
                <a:off x="3796553" y="4724627"/>
                <a:ext cx="13690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m:t>
                      </m:r>
                      <m:r>
                        <a:rPr lang="es-CL" i="1" smtClean="0">
                          <a:latin typeface="Cambria Math" panose="02040503050406030204" pitchFamily="18" charset="0"/>
                          <a:ea typeface="Cambria Math" panose="02040503050406030204" pitchFamily="18" charset="0"/>
                        </a:rPr>
                        <m:t>𝜎</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𝑐𝑜𝑛𝑜𝑐𝑖𝑑𝑎</m:t>
                      </m:r>
                      <m:r>
                        <a:rPr lang="es-ES" b="0" i="1" smtClean="0">
                          <a:latin typeface="Cambria Math" panose="02040503050406030204" pitchFamily="18" charset="0"/>
                          <a:ea typeface="Cambria Math" panose="02040503050406030204" pitchFamily="18" charset="0"/>
                        </a:rPr>
                        <m:t>)</m:t>
                      </m:r>
                    </m:oMath>
                  </m:oMathPara>
                </a14:m>
                <a:endParaRPr lang="es-CL" dirty="0"/>
              </a:p>
            </p:txBody>
          </p:sp>
        </mc:Choice>
        <mc:Fallback xmlns="">
          <p:sp>
            <p:nvSpPr>
              <p:cNvPr id="53" name="CuadroTexto 52">
                <a:extLst>
                  <a:ext uri="{FF2B5EF4-FFF2-40B4-BE49-F238E27FC236}">
                    <a16:creationId xmlns:a16="http://schemas.microsoft.com/office/drawing/2014/main" id="{A20319DE-7C3F-AA4F-8072-70251273DAFB}"/>
                  </a:ext>
                </a:extLst>
              </p:cNvPr>
              <p:cNvSpPr txBox="1">
                <a:spLocks noRot="1" noChangeAspect="1" noMove="1" noResize="1" noEditPoints="1" noAdjustHandles="1" noChangeArrowheads="1" noChangeShapeType="1" noTextEdit="1"/>
              </p:cNvSpPr>
              <p:nvPr/>
            </p:nvSpPr>
            <p:spPr>
              <a:xfrm>
                <a:off x="3796553" y="4724627"/>
                <a:ext cx="1369029" cy="276999"/>
              </a:xfrm>
              <a:prstGeom prst="rect">
                <a:avLst/>
              </a:prstGeom>
              <a:blipFill>
                <a:blip r:embed="rId17"/>
                <a:stretch>
                  <a:fillRect l="-6481" t="-9091" r="-5556" b="-4090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4" name="CuadroTexto 53">
                <a:extLst>
                  <a:ext uri="{FF2B5EF4-FFF2-40B4-BE49-F238E27FC236}">
                    <a16:creationId xmlns:a16="http://schemas.microsoft.com/office/drawing/2014/main" id="{C5250F51-E295-F640-9DB3-E7DABE73D7B9}"/>
                  </a:ext>
                </a:extLst>
              </p:cNvPr>
              <p:cNvSpPr txBox="1"/>
              <p:nvPr/>
            </p:nvSpPr>
            <p:spPr>
              <a:xfrm>
                <a:off x="6821801" y="5059519"/>
                <a:ext cx="23351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𝑉𝑎𝑙𝑜𝑟</m:t>
                          </m:r>
                          <m:r>
                            <a:rPr lang="es-ES" b="0" i="1" smtClean="0">
                              <a:latin typeface="Cambria Math" panose="02040503050406030204" pitchFamily="18" charset="0"/>
                            </a:rPr>
                            <m:t> </m:t>
                          </m:r>
                          <m:r>
                            <a:rPr lang="es-ES" b="0" i="1" smtClean="0">
                              <a:latin typeface="Cambria Math" panose="02040503050406030204" pitchFamily="18" charset="0"/>
                            </a:rPr>
                            <m:t>𝑐𝑟</m:t>
                          </m:r>
                          <m:r>
                            <a:rPr lang="es-ES" i="1">
                              <a:latin typeface="Cambria Math" panose="02040503050406030204" pitchFamily="18" charset="0"/>
                            </a:rPr>
                            <m:t>í</m:t>
                          </m:r>
                          <m:r>
                            <a:rPr lang="es-ES" b="0" i="1" smtClean="0">
                              <a:latin typeface="Cambria Math" panose="02040503050406030204" pitchFamily="18" charset="0"/>
                            </a:rPr>
                            <m:t>𝑡𝑖𝑐𝑜</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𝑡</m:t>
                              </m:r>
                            </m:e>
                            <m:sub>
                              <m:r>
                                <a:rPr lang="es-ES" b="0" i="1" smtClean="0">
                                  <a:latin typeface="Cambria Math" panose="02040503050406030204" pitchFamily="18" charset="0"/>
                                </a:rPr>
                                <m:t>𝑛</m:t>
                              </m:r>
                              <m:r>
                                <a:rPr lang="es-ES" b="0" i="1" smtClean="0">
                                  <a:latin typeface="Cambria Math" panose="02040503050406030204" pitchFamily="18" charset="0"/>
                                </a:rPr>
                                <m:t>−1</m:t>
                              </m:r>
                            </m:sub>
                          </m:sSub>
                          <m:r>
                            <a:rPr lang="es-ES" b="0" i="1" smtClean="0">
                              <a:latin typeface="Cambria Math" panose="02040503050406030204" pitchFamily="18" charset="0"/>
                            </a:rPr>
                            <m:t>, </m:t>
                          </m:r>
                        </m:e>
                        <m:sub>
                          <m:r>
                            <a:rPr lang="es-ES" b="0" i="1" smtClean="0">
                              <a:latin typeface="Cambria Math" panose="02040503050406030204" pitchFamily="18" charset="0"/>
                            </a:rPr>
                            <m:t>1−</m:t>
                          </m:r>
                          <m:r>
                            <a:rPr lang="es-CL" i="1" smtClean="0">
                              <a:latin typeface="Cambria Math" panose="02040503050406030204" pitchFamily="18" charset="0"/>
                              <a:ea typeface="Cambria Math" panose="02040503050406030204" pitchFamily="18" charset="0"/>
                            </a:rPr>
                            <m:t>𝛼</m:t>
                          </m:r>
                        </m:sub>
                      </m:sSub>
                    </m:oMath>
                  </m:oMathPara>
                </a14:m>
                <a:endParaRPr lang="es-CL" dirty="0"/>
              </a:p>
            </p:txBody>
          </p:sp>
        </mc:Choice>
        <mc:Fallback xmlns="">
          <p:sp>
            <p:nvSpPr>
              <p:cNvPr id="54" name="CuadroTexto 53">
                <a:extLst>
                  <a:ext uri="{FF2B5EF4-FFF2-40B4-BE49-F238E27FC236}">
                    <a16:creationId xmlns:a16="http://schemas.microsoft.com/office/drawing/2014/main" id="{C5250F51-E295-F640-9DB3-E7DABE73D7B9}"/>
                  </a:ext>
                </a:extLst>
              </p:cNvPr>
              <p:cNvSpPr txBox="1">
                <a:spLocks noRot="1" noChangeAspect="1" noMove="1" noResize="1" noEditPoints="1" noAdjustHandles="1" noChangeArrowheads="1" noChangeShapeType="1" noTextEdit="1"/>
              </p:cNvSpPr>
              <p:nvPr/>
            </p:nvSpPr>
            <p:spPr>
              <a:xfrm>
                <a:off x="6821801" y="5059519"/>
                <a:ext cx="2335191" cy="276999"/>
              </a:xfrm>
              <a:prstGeom prst="rect">
                <a:avLst/>
              </a:prstGeom>
              <a:blipFill>
                <a:blip r:embed="rId18"/>
                <a:stretch>
                  <a:fillRect l="-2174" t="-8696" b="-3478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5" name="CuadroTexto 54">
                <a:extLst>
                  <a:ext uri="{FF2B5EF4-FFF2-40B4-BE49-F238E27FC236}">
                    <a16:creationId xmlns:a16="http://schemas.microsoft.com/office/drawing/2014/main" id="{BF3E1CDF-08CC-C74E-BF43-B33BF636C3F4}"/>
                  </a:ext>
                </a:extLst>
              </p:cNvPr>
              <p:cNvSpPr txBox="1"/>
              <p:nvPr/>
            </p:nvSpPr>
            <p:spPr>
              <a:xfrm>
                <a:off x="2154517" y="5055815"/>
                <a:ext cx="10932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𝑜</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r>
                        <a:rPr lang="es-ES" i="1">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𝜇</m:t>
                          </m:r>
                        </m:e>
                        <m:sub>
                          <m:r>
                            <a:rPr lang="es-ES" b="0" i="1" smtClean="0">
                              <a:latin typeface="Cambria Math" panose="02040503050406030204" pitchFamily="18" charset="0"/>
                              <a:ea typeface="Cambria Math" panose="02040503050406030204" pitchFamily="18" charset="0"/>
                            </a:rPr>
                            <m:t>𝑜</m:t>
                          </m:r>
                        </m:sub>
                      </m:sSub>
                    </m:oMath>
                  </m:oMathPara>
                </a14:m>
                <a:endParaRPr lang="es-CL" dirty="0"/>
              </a:p>
            </p:txBody>
          </p:sp>
        </mc:Choice>
        <mc:Fallback xmlns="">
          <p:sp>
            <p:nvSpPr>
              <p:cNvPr id="55" name="CuadroTexto 54">
                <a:extLst>
                  <a:ext uri="{FF2B5EF4-FFF2-40B4-BE49-F238E27FC236}">
                    <a16:creationId xmlns:a16="http://schemas.microsoft.com/office/drawing/2014/main" id="{BF3E1CDF-08CC-C74E-BF43-B33BF636C3F4}"/>
                  </a:ext>
                </a:extLst>
              </p:cNvPr>
              <p:cNvSpPr txBox="1">
                <a:spLocks noRot="1" noChangeAspect="1" noMove="1" noResize="1" noEditPoints="1" noAdjustHandles="1" noChangeArrowheads="1" noChangeShapeType="1" noTextEdit="1"/>
              </p:cNvSpPr>
              <p:nvPr/>
            </p:nvSpPr>
            <p:spPr>
              <a:xfrm>
                <a:off x="2154517" y="5055815"/>
                <a:ext cx="1093248" cy="276999"/>
              </a:xfrm>
              <a:prstGeom prst="rect">
                <a:avLst/>
              </a:prstGeom>
              <a:blipFill>
                <a:blip r:embed="rId19"/>
                <a:stretch>
                  <a:fillRect l="-3448" b="-2083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6" name="CuadroTexto 55">
                <a:extLst>
                  <a:ext uri="{FF2B5EF4-FFF2-40B4-BE49-F238E27FC236}">
                    <a16:creationId xmlns:a16="http://schemas.microsoft.com/office/drawing/2014/main" id="{A70F0935-A7B9-4C41-BC43-6E54724F5739}"/>
                  </a:ext>
                </a:extLst>
              </p:cNvPr>
              <p:cNvSpPr txBox="1"/>
              <p:nvPr/>
            </p:nvSpPr>
            <p:spPr>
              <a:xfrm>
                <a:off x="3796553" y="5055815"/>
                <a:ext cx="17232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m:t>
                      </m:r>
                      <m:r>
                        <a:rPr lang="es-CL" i="1" smtClean="0">
                          <a:latin typeface="Cambria Math" panose="02040503050406030204" pitchFamily="18" charset="0"/>
                          <a:ea typeface="Cambria Math" panose="02040503050406030204" pitchFamily="18" charset="0"/>
                        </a:rPr>
                        <m:t>𝜎</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𝑑𝑒𝑠𝑐𝑜𝑛𝑜𝑐𝑖𝑑𝑎</m:t>
                      </m:r>
                      <m:r>
                        <a:rPr lang="es-ES" b="0" i="1" smtClean="0">
                          <a:latin typeface="Cambria Math" panose="02040503050406030204" pitchFamily="18" charset="0"/>
                          <a:ea typeface="Cambria Math" panose="02040503050406030204" pitchFamily="18" charset="0"/>
                        </a:rPr>
                        <m:t>)</m:t>
                      </m:r>
                    </m:oMath>
                  </m:oMathPara>
                </a14:m>
                <a:endParaRPr lang="es-CL" dirty="0"/>
              </a:p>
            </p:txBody>
          </p:sp>
        </mc:Choice>
        <mc:Fallback xmlns="">
          <p:sp>
            <p:nvSpPr>
              <p:cNvPr id="56" name="CuadroTexto 55">
                <a:extLst>
                  <a:ext uri="{FF2B5EF4-FFF2-40B4-BE49-F238E27FC236}">
                    <a16:creationId xmlns:a16="http://schemas.microsoft.com/office/drawing/2014/main" id="{A70F0935-A7B9-4C41-BC43-6E54724F5739}"/>
                  </a:ext>
                </a:extLst>
              </p:cNvPr>
              <p:cNvSpPr txBox="1">
                <a:spLocks noRot="1" noChangeAspect="1" noMove="1" noResize="1" noEditPoints="1" noAdjustHandles="1" noChangeArrowheads="1" noChangeShapeType="1" noTextEdit="1"/>
              </p:cNvSpPr>
              <p:nvPr/>
            </p:nvSpPr>
            <p:spPr>
              <a:xfrm>
                <a:off x="3796553" y="5055815"/>
                <a:ext cx="1723292" cy="276999"/>
              </a:xfrm>
              <a:prstGeom prst="rect">
                <a:avLst/>
              </a:prstGeom>
              <a:blipFill>
                <a:blip r:embed="rId20"/>
                <a:stretch>
                  <a:fillRect l="-5147" t="-4167" r="-4412" b="-33333"/>
                </a:stretch>
              </a:blipFill>
            </p:spPr>
            <p:txBody>
              <a:bodyPr/>
              <a:lstStyle/>
              <a:p>
                <a:r>
                  <a:rPr lang="es-CL">
                    <a:noFill/>
                  </a:rPr>
                  <a:t> </a:t>
                </a:r>
              </a:p>
            </p:txBody>
          </p:sp>
        </mc:Fallback>
      </mc:AlternateContent>
    </p:spTree>
    <p:extLst>
      <p:ext uri="{BB962C8B-B14F-4D97-AF65-F5344CB8AC3E}">
        <p14:creationId xmlns:p14="http://schemas.microsoft.com/office/powerpoint/2010/main" val="2165961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noAutofit/>
          </a:bodyPr>
          <a:lstStyle/>
          <a:p>
            <a:pPr algn="r"/>
            <a:r>
              <a:rPr lang="es-CL" dirty="0">
                <a:solidFill>
                  <a:schemeClr val="accent6">
                    <a:lumMod val="50000"/>
                  </a:schemeClr>
                </a:solidFill>
              </a:rPr>
              <a:t>Criterios de decisión</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76" name="CuadroTexto 75">
            <a:extLst>
              <a:ext uri="{FF2B5EF4-FFF2-40B4-BE49-F238E27FC236}">
                <a16:creationId xmlns:a16="http://schemas.microsoft.com/office/drawing/2014/main" id="{3E7EE289-436F-A848-BF41-5344A5274823}"/>
              </a:ext>
            </a:extLst>
          </p:cNvPr>
          <p:cNvSpPr txBox="1"/>
          <p:nvPr/>
        </p:nvSpPr>
        <p:spPr>
          <a:xfrm>
            <a:off x="1793223" y="1360812"/>
            <a:ext cx="9397942" cy="1631216"/>
          </a:xfrm>
          <a:prstGeom prst="rect">
            <a:avLst/>
          </a:prstGeom>
          <a:noFill/>
        </p:spPr>
        <p:txBody>
          <a:bodyPr wrap="square" rtlCol="0">
            <a:spAutoFit/>
          </a:bodyPr>
          <a:lstStyle/>
          <a:p>
            <a:pPr algn="just"/>
            <a:r>
              <a:rPr lang="es-CL" sz="2000" dirty="0"/>
              <a:t>El procedimiento convencional de prueba de hipótesis requiere que </a:t>
            </a:r>
            <a:r>
              <a:rPr lang="es-CL" sz="2000" b="1" dirty="0"/>
              <a:t>siempre probemos la hipótesis nula</a:t>
            </a:r>
            <a:r>
              <a:rPr lang="es-CL" sz="2000" dirty="0"/>
              <a:t>, de manera que nuestra conclusión inicial siempre será una de las siguientes:</a:t>
            </a:r>
          </a:p>
          <a:p>
            <a:pPr algn="just"/>
            <a:r>
              <a:rPr lang="es-CL" sz="2000" dirty="0"/>
              <a:t>1.- Rechazo la Hipótesis nula</a:t>
            </a:r>
          </a:p>
          <a:p>
            <a:pPr algn="just"/>
            <a:r>
              <a:rPr lang="es-CL" sz="2000" dirty="0"/>
              <a:t>2.- No rechazo la hipótesis nula</a:t>
            </a:r>
          </a:p>
        </p:txBody>
      </p:sp>
      <p:sp>
        <p:nvSpPr>
          <p:cNvPr id="26" name="Rectángulo redondeado 25">
            <a:extLst>
              <a:ext uri="{FF2B5EF4-FFF2-40B4-BE49-F238E27FC236}">
                <a16:creationId xmlns:a16="http://schemas.microsoft.com/office/drawing/2014/main" id="{9489CC75-C713-4C48-898F-73DC74A9A95B}"/>
              </a:ext>
            </a:extLst>
          </p:cNvPr>
          <p:cNvSpPr/>
          <p:nvPr/>
        </p:nvSpPr>
        <p:spPr>
          <a:xfrm>
            <a:off x="1793224" y="3231000"/>
            <a:ext cx="3295612" cy="39600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CRITERIOS DE DECISIÓN</a:t>
            </a:r>
            <a:endParaRPr lang="es-CL" b="1" dirty="0">
              <a:solidFill>
                <a:schemeClr val="accent6">
                  <a:lumMod val="50000"/>
                </a:schemeClr>
              </a:solidFill>
            </a:endParaRPr>
          </a:p>
        </p:txBody>
      </p:sp>
      <p:sp>
        <p:nvSpPr>
          <p:cNvPr id="32" name="CuadroTexto 31">
            <a:extLst>
              <a:ext uri="{FF2B5EF4-FFF2-40B4-BE49-F238E27FC236}">
                <a16:creationId xmlns:a16="http://schemas.microsoft.com/office/drawing/2014/main" id="{8C9037D1-9513-1948-A330-FA580D05166C}"/>
              </a:ext>
            </a:extLst>
          </p:cNvPr>
          <p:cNvSpPr txBox="1"/>
          <p:nvPr/>
        </p:nvSpPr>
        <p:spPr>
          <a:xfrm>
            <a:off x="1793223" y="3841658"/>
            <a:ext cx="9397942" cy="400110"/>
          </a:xfrm>
          <a:prstGeom prst="rect">
            <a:avLst/>
          </a:prstGeom>
          <a:noFill/>
        </p:spPr>
        <p:txBody>
          <a:bodyPr wrap="square" rtlCol="0">
            <a:spAutoFit/>
          </a:bodyPr>
          <a:lstStyle/>
          <a:p>
            <a:pPr algn="just"/>
            <a:r>
              <a:rPr lang="es-CL" sz="2000" dirty="0"/>
              <a:t>La decisión de rechazar o no una hipótesis nula, se puede realizar por:</a:t>
            </a:r>
          </a:p>
        </p:txBody>
      </p:sp>
      <p:sp>
        <p:nvSpPr>
          <p:cNvPr id="38" name="CuadroTexto 37">
            <a:extLst>
              <a:ext uri="{FF2B5EF4-FFF2-40B4-BE49-F238E27FC236}">
                <a16:creationId xmlns:a16="http://schemas.microsoft.com/office/drawing/2014/main" id="{A000B2A6-52B8-A344-AC92-21DFBA511B17}"/>
              </a:ext>
            </a:extLst>
          </p:cNvPr>
          <p:cNvSpPr txBox="1"/>
          <p:nvPr/>
        </p:nvSpPr>
        <p:spPr>
          <a:xfrm>
            <a:off x="1793223" y="4241768"/>
            <a:ext cx="9397942" cy="1015663"/>
          </a:xfrm>
          <a:prstGeom prst="rect">
            <a:avLst/>
          </a:prstGeom>
          <a:noFill/>
        </p:spPr>
        <p:txBody>
          <a:bodyPr wrap="square" rtlCol="0">
            <a:spAutoFit/>
          </a:bodyPr>
          <a:lstStyle/>
          <a:p>
            <a:pPr algn="just"/>
            <a:r>
              <a:rPr lang="es-CL" sz="2000" b="1" dirty="0"/>
              <a:t>Método clásico: </a:t>
            </a:r>
            <a:r>
              <a:rPr lang="es-CL" sz="2000" b="1" dirty="0">
                <a:solidFill>
                  <a:srgbClr val="FF0000"/>
                </a:solidFill>
              </a:rPr>
              <a:t>Rechazo H</a:t>
            </a:r>
            <a:r>
              <a:rPr lang="es-CL" sz="2000" b="1" baseline="-25000" dirty="0">
                <a:solidFill>
                  <a:srgbClr val="FF0000"/>
                </a:solidFill>
              </a:rPr>
              <a:t>0  </a:t>
            </a:r>
            <a:r>
              <a:rPr lang="es-CL" sz="2000" dirty="0"/>
              <a:t>si el estadístico de prueba cae dentro de la Región crítica</a:t>
            </a:r>
          </a:p>
          <a:p>
            <a:pPr marL="1746250" algn="just"/>
            <a:r>
              <a:rPr lang="es-CL" sz="2000" b="1" dirty="0">
                <a:solidFill>
                  <a:srgbClr val="FF0000"/>
                </a:solidFill>
              </a:rPr>
              <a:t>No Rechazo H</a:t>
            </a:r>
            <a:r>
              <a:rPr lang="es-CL" sz="2000" b="1" baseline="-25000" dirty="0">
                <a:solidFill>
                  <a:srgbClr val="FF0000"/>
                </a:solidFill>
              </a:rPr>
              <a:t>0  </a:t>
            </a:r>
            <a:r>
              <a:rPr lang="es-CL" sz="2000" dirty="0"/>
              <a:t>si el estadístico de prueba </a:t>
            </a:r>
            <a:r>
              <a:rPr lang="es-CL" sz="2000" b="1" dirty="0"/>
              <a:t>NO </a:t>
            </a:r>
            <a:r>
              <a:rPr lang="es-CL" sz="2000" dirty="0"/>
              <a:t>cae dentro de la Región crítica</a:t>
            </a:r>
          </a:p>
        </p:txBody>
      </p:sp>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60FA72B8-40C1-2B41-9B54-C6EA273BB356}"/>
                  </a:ext>
                </a:extLst>
              </p:cNvPr>
              <p:cNvSpPr txBox="1"/>
              <p:nvPr/>
            </p:nvSpPr>
            <p:spPr>
              <a:xfrm>
                <a:off x="1793223" y="5303598"/>
                <a:ext cx="9397942" cy="707886"/>
              </a:xfrm>
              <a:prstGeom prst="rect">
                <a:avLst/>
              </a:prstGeom>
              <a:noFill/>
            </p:spPr>
            <p:txBody>
              <a:bodyPr wrap="square" rtlCol="0">
                <a:spAutoFit/>
              </a:bodyPr>
              <a:lstStyle/>
              <a:p>
                <a:pPr algn="just"/>
                <a:r>
                  <a:rPr lang="es-CL" sz="2000" b="1" dirty="0"/>
                  <a:t>Valor P: 		       </a:t>
                </a:r>
                <a:r>
                  <a:rPr lang="es-CL" sz="2000" b="1" dirty="0">
                    <a:solidFill>
                      <a:srgbClr val="FF0000"/>
                    </a:solidFill>
                  </a:rPr>
                  <a:t>Rechazo H</a:t>
                </a:r>
                <a:r>
                  <a:rPr lang="es-CL" sz="2000" b="1" baseline="-25000" dirty="0">
                    <a:solidFill>
                      <a:srgbClr val="FF0000"/>
                    </a:solidFill>
                  </a:rPr>
                  <a:t>0  </a:t>
                </a:r>
                <a:r>
                  <a:rPr lang="es-CL" sz="2000" dirty="0"/>
                  <a:t>si el valor </a:t>
                </a:r>
                <a14:m>
                  <m:oMath xmlns:m="http://schemas.openxmlformats.org/officeDocument/2006/math">
                    <m:r>
                      <m:rPr>
                        <m:sty m:val="p"/>
                      </m:rPr>
                      <a:rPr lang="es-ES" sz="2000" b="0" i="0" smtClean="0">
                        <a:latin typeface="Cambria Math" panose="02040503050406030204" pitchFamily="18" charset="0"/>
                        <a:ea typeface="Cambria Math" panose="02040503050406030204" pitchFamily="18" charset="0"/>
                      </a:rPr>
                      <m:t>P</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𝛼</m:t>
                    </m:r>
                  </m:oMath>
                </a14:m>
                <a:r>
                  <a:rPr lang="es-CL" sz="2000" dirty="0"/>
                  <a:t> (nivel de significancia)</a:t>
                </a:r>
              </a:p>
              <a:p>
                <a:pPr marL="1746250" algn="just"/>
                <a:r>
                  <a:rPr lang="es-CL" sz="2000" b="1" dirty="0">
                    <a:solidFill>
                      <a:srgbClr val="FF0000"/>
                    </a:solidFill>
                  </a:rPr>
                  <a:t>No Rechazo H</a:t>
                </a:r>
                <a:r>
                  <a:rPr lang="es-CL" sz="2000" b="1" baseline="-25000" dirty="0">
                    <a:solidFill>
                      <a:srgbClr val="FF0000"/>
                    </a:solidFill>
                  </a:rPr>
                  <a:t>0  </a:t>
                </a:r>
                <a:r>
                  <a:rPr lang="es-CL" sz="2000" dirty="0"/>
                  <a:t>si el valor P </a:t>
                </a:r>
                <a14:m>
                  <m:oMath xmlns:m="http://schemas.openxmlformats.org/officeDocument/2006/math">
                    <m:r>
                      <a:rPr lang="es-ES" sz="2000" i="1" smtClean="0">
                        <a:latin typeface="Cambria Math" panose="02040503050406030204" pitchFamily="18" charset="0"/>
                        <a:ea typeface="Cambria Math" panose="02040503050406030204" pitchFamily="18" charset="0"/>
                      </a:rPr>
                      <m:t>&gt;</m:t>
                    </m:r>
                    <m:r>
                      <a:rPr lang="es-ES" sz="2000" i="1">
                        <a:latin typeface="Cambria Math" panose="02040503050406030204" pitchFamily="18" charset="0"/>
                        <a:ea typeface="Cambria Math" panose="02040503050406030204" pitchFamily="18" charset="0"/>
                      </a:rPr>
                      <m:t>𝛼</m:t>
                    </m:r>
                  </m:oMath>
                </a14:m>
                <a:r>
                  <a:rPr lang="es-CL" sz="2000" dirty="0"/>
                  <a:t> </a:t>
                </a:r>
              </a:p>
            </p:txBody>
          </p:sp>
        </mc:Choice>
        <mc:Fallback xmlns="">
          <p:sp>
            <p:nvSpPr>
              <p:cNvPr id="39" name="CuadroTexto 38">
                <a:extLst>
                  <a:ext uri="{FF2B5EF4-FFF2-40B4-BE49-F238E27FC236}">
                    <a16:creationId xmlns:a16="http://schemas.microsoft.com/office/drawing/2014/main" id="{60FA72B8-40C1-2B41-9B54-C6EA273BB356}"/>
                  </a:ext>
                </a:extLst>
              </p:cNvPr>
              <p:cNvSpPr txBox="1">
                <a:spLocks noRot="1" noChangeAspect="1" noMove="1" noResize="1" noEditPoints="1" noAdjustHandles="1" noChangeArrowheads="1" noChangeShapeType="1" noTextEdit="1"/>
              </p:cNvSpPr>
              <p:nvPr/>
            </p:nvSpPr>
            <p:spPr>
              <a:xfrm>
                <a:off x="1793223" y="5303598"/>
                <a:ext cx="9397942" cy="707886"/>
              </a:xfrm>
              <a:prstGeom prst="rect">
                <a:avLst/>
              </a:prstGeom>
              <a:blipFill>
                <a:blip r:embed="rId3"/>
                <a:stretch>
                  <a:fillRect l="-675" t="-3509" b="-14035"/>
                </a:stretch>
              </a:blipFill>
            </p:spPr>
            <p:txBody>
              <a:bodyPr/>
              <a:lstStyle/>
              <a:p>
                <a:r>
                  <a:rPr lang="es-CL">
                    <a:noFill/>
                  </a:rPr>
                  <a:t> </a:t>
                </a:r>
              </a:p>
            </p:txBody>
          </p:sp>
        </mc:Fallback>
      </mc:AlternateContent>
    </p:spTree>
    <p:extLst>
      <p:ext uri="{BB962C8B-B14F-4D97-AF65-F5344CB8AC3E}">
        <p14:creationId xmlns:p14="http://schemas.microsoft.com/office/powerpoint/2010/main" val="1393657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Ejercicio Hipótesis para la media (</a:t>
                </a:r>
                <a14:m>
                  <m:oMath xmlns:m="http://schemas.openxmlformats.org/officeDocument/2006/math">
                    <m:r>
                      <a:rPr lang="es-CL" i="1" smtClean="0">
                        <a:solidFill>
                          <a:schemeClr val="accent6">
                            <a:lumMod val="50000"/>
                          </a:schemeClr>
                        </a:solidFill>
                        <a:latin typeface="Cambria Math" panose="02040503050406030204" pitchFamily="18" charset="0"/>
                        <a:ea typeface="Cambria Math" panose="02040503050406030204" pitchFamily="18" charset="0"/>
                      </a:rPr>
                      <m:t>𝝈</m:t>
                    </m:r>
                  </m:oMath>
                </a14:m>
                <a:r>
                  <a:rPr lang="es-CL" dirty="0">
                    <a:solidFill>
                      <a:schemeClr val="accent6">
                        <a:lumMod val="50000"/>
                      </a:schemeClr>
                    </a:solidFill>
                  </a:rPr>
                  <a:t> conocido)</a:t>
                </a:r>
              </a:p>
            </p:txBody>
          </p:sp>
        </mc:Choice>
        <mc:Fallback xmlns="">
          <p:sp>
            <p:nvSpPr>
              <p:cNvPr id="2" name="Title 1">
                <a:extLst>
                  <a:ext uri="{FF2B5EF4-FFF2-40B4-BE49-F238E27FC236}">
                    <a16:creationId xmlns:a16="http://schemas.microsoft.com/office/drawing/2014/main" id="{FF06150C-338A-9C48-97A2-41072355BE87}"/>
                  </a:ext>
                </a:extLst>
              </p:cNvPr>
              <p:cNvSpPr>
                <a:spLocks noGrp="1" noRot="1" noChangeAspect="1" noMove="1" noResize="1" noEditPoints="1" noAdjustHandles="1" noChangeArrowheads="1" noChangeShapeType="1" noTextEdit="1"/>
              </p:cNvSpPr>
              <p:nvPr>
                <p:ph type="ctrTitle"/>
              </p:nvPr>
            </p:nvSpPr>
            <p:spPr>
              <a:xfrm>
                <a:off x="2452438" y="658912"/>
                <a:ext cx="8738727" cy="594853"/>
              </a:xfrm>
              <a:blipFill>
                <a:blip r:embed="rId2"/>
                <a:stretch>
                  <a:fillRect t="-16667" r="-1449" b="-8333"/>
                </a:stretch>
              </a:blipFill>
            </p:spPr>
            <p:txBody>
              <a:bodyPr/>
              <a:lstStyle/>
              <a:p>
                <a:r>
                  <a:rPr lang="es-CL">
                    <a:noFill/>
                  </a:rPr>
                  <a:t> </a:t>
                </a:r>
              </a:p>
            </p:txBody>
          </p:sp>
        </mc:Fallback>
      </mc:AlternateContent>
      <p:sp>
        <p:nvSpPr>
          <p:cNvPr id="17" name="Rectángulo 16">
            <a:extLst>
              <a:ext uri="{FF2B5EF4-FFF2-40B4-BE49-F238E27FC236}">
                <a16:creationId xmlns:a16="http://schemas.microsoft.com/office/drawing/2014/main" id="{64CB20A3-C461-524A-B316-1A706C074A9A}"/>
              </a:ext>
            </a:extLst>
          </p:cNvPr>
          <p:cNvSpPr/>
          <p:nvPr/>
        </p:nvSpPr>
        <p:spPr>
          <a:xfrm>
            <a:off x="2314223" y="1397675"/>
            <a:ext cx="8738726" cy="400110"/>
          </a:xfrm>
          <a:prstGeom prst="rect">
            <a:avLst/>
          </a:prstGeom>
        </p:spPr>
        <p:txBody>
          <a:bodyPr wrap="square">
            <a:spAutoFit/>
          </a:bodyPr>
          <a:lstStyle/>
          <a:p>
            <a:pPr algn="just"/>
            <a:r>
              <a:rPr lang="es-CL" sz="2000" b="1" dirty="0">
                <a:solidFill>
                  <a:srgbClr val="222222"/>
                </a:solidFill>
              </a:rPr>
              <a:t>Ejercicio</a:t>
            </a:r>
            <a:r>
              <a:rPr lang="es-CL" sz="2000" dirty="0">
                <a:solidFill>
                  <a:srgbClr val="222222"/>
                </a:solidFill>
              </a:rPr>
              <a:t>:</a:t>
            </a:r>
            <a:endParaRPr lang="es-CL" sz="2000" b="1" i="0" dirty="0">
              <a:solidFill>
                <a:srgbClr val="FF0000"/>
              </a:solidFill>
              <a:effectLst/>
            </a:endParaRPr>
          </a:p>
        </p:txBody>
      </p:sp>
      <p:sp>
        <p:nvSpPr>
          <p:cNvPr id="18" name="Rectángulo 17">
            <a:extLst>
              <a:ext uri="{FF2B5EF4-FFF2-40B4-BE49-F238E27FC236}">
                <a16:creationId xmlns:a16="http://schemas.microsoft.com/office/drawing/2014/main" id="{FAEAFEDD-0E73-ED43-9A70-3FEE23B84017}"/>
              </a:ext>
            </a:extLst>
          </p:cNvPr>
          <p:cNvSpPr/>
          <p:nvPr/>
        </p:nvSpPr>
        <p:spPr>
          <a:xfrm>
            <a:off x="2314223" y="1941695"/>
            <a:ext cx="8738726" cy="1323439"/>
          </a:xfrm>
          <a:prstGeom prst="rect">
            <a:avLst/>
          </a:prstGeom>
        </p:spPr>
        <p:txBody>
          <a:bodyPr wrap="square">
            <a:spAutoFit/>
          </a:bodyPr>
          <a:lstStyle/>
          <a:p>
            <a:pPr algn="just"/>
            <a:r>
              <a:rPr lang="es-CL" sz="2000" dirty="0"/>
              <a:t>Se desea contrastar con un nivel de significación del 5 % la hipótesis de que la talla media de los hombres de 18 o más años de un país es igual a 180. Suponiendo que la desviación estandar de las tallas en la población es 4, contraste dicha hipótesis frente a la alternativa de que es distinta.</a:t>
            </a:r>
            <a:endParaRPr lang="el-GR" sz="2000" dirty="0">
              <a:solidFill>
                <a:srgbClr val="222222"/>
              </a:solidFill>
            </a:endParaRPr>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B4B7BBB3-AC25-914D-8437-4F4A6030782F}"/>
                  </a:ext>
                </a:extLst>
              </p:cNvPr>
              <p:cNvSpPr txBox="1"/>
              <p:nvPr/>
            </p:nvSpPr>
            <p:spPr>
              <a:xfrm>
                <a:off x="3090471" y="5488484"/>
                <a:ext cx="12280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1</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≠180</m:t>
                      </m:r>
                    </m:oMath>
                  </m:oMathPara>
                </a14:m>
                <a:endParaRPr lang="es-CL" dirty="0"/>
              </a:p>
            </p:txBody>
          </p:sp>
        </mc:Choice>
        <mc:Fallback xmlns="">
          <p:sp>
            <p:nvSpPr>
              <p:cNvPr id="6" name="CuadroTexto 5">
                <a:extLst>
                  <a:ext uri="{FF2B5EF4-FFF2-40B4-BE49-F238E27FC236}">
                    <a16:creationId xmlns:a16="http://schemas.microsoft.com/office/drawing/2014/main" id="{B4B7BBB3-AC25-914D-8437-4F4A6030782F}"/>
                  </a:ext>
                </a:extLst>
              </p:cNvPr>
              <p:cNvSpPr txBox="1">
                <a:spLocks noRot="1" noChangeAspect="1" noMove="1" noResize="1" noEditPoints="1" noAdjustHandles="1" noChangeArrowheads="1" noChangeShapeType="1" noTextEdit="1"/>
              </p:cNvSpPr>
              <p:nvPr/>
            </p:nvSpPr>
            <p:spPr>
              <a:xfrm>
                <a:off x="3090471" y="5488484"/>
                <a:ext cx="1228028" cy="276999"/>
              </a:xfrm>
              <a:prstGeom prst="rect">
                <a:avLst/>
              </a:prstGeom>
              <a:blipFill>
                <a:blip r:embed="rId3"/>
                <a:stretch>
                  <a:fillRect l="-4124" r="-4124" b="-2173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42F3FE0A-11FE-B24F-9399-C17BEDB260FA}"/>
                  </a:ext>
                </a:extLst>
              </p:cNvPr>
              <p:cNvSpPr txBox="1"/>
              <p:nvPr/>
            </p:nvSpPr>
            <p:spPr>
              <a:xfrm>
                <a:off x="3090471" y="5138861"/>
                <a:ext cx="12333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0</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=180</m:t>
                      </m:r>
                    </m:oMath>
                  </m:oMathPara>
                </a14:m>
                <a:endParaRPr lang="es-CL" dirty="0"/>
              </a:p>
            </p:txBody>
          </p:sp>
        </mc:Choice>
        <mc:Fallback xmlns="">
          <p:sp>
            <p:nvSpPr>
              <p:cNvPr id="7" name="CuadroTexto 6">
                <a:extLst>
                  <a:ext uri="{FF2B5EF4-FFF2-40B4-BE49-F238E27FC236}">
                    <a16:creationId xmlns:a16="http://schemas.microsoft.com/office/drawing/2014/main" id="{42F3FE0A-11FE-B24F-9399-C17BEDB260FA}"/>
                  </a:ext>
                </a:extLst>
              </p:cNvPr>
              <p:cNvSpPr txBox="1">
                <a:spLocks noRot="1" noChangeAspect="1" noMove="1" noResize="1" noEditPoints="1" noAdjustHandles="1" noChangeArrowheads="1" noChangeShapeType="1" noTextEdit="1"/>
              </p:cNvSpPr>
              <p:nvPr/>
            </p:nvSpPr>
            <p:spPr>
              <a:xfrm>
                <a:off x="3090471" y="5138861"/>
                <a:ext cx="1233351" cy="276999"/>
              </a:xfrm>
              <a:prstGeom prst="rect">
                <a:avLst/>
              </a:prstGeom>
              <a:blipFill>
                <a:blip r:embed="rId4"/>
                <a:stretch>
                  <a:fillRect l="-4082" r="-4082" b="-26087"/>
                </a:stretch>
              </a:blipFill>
            </p:spPr>
            <p:txBody>
              <a:bodyPr/>
              <a:lstStyle/>
              <a:p>
                <a:r>
                  <a:rPr lang="es-CL">
                    <a:noFill/>
                  </a:rPr>
                  <a:t> </a:t>
                </a:r>
              </a:p>
            </p:txBody>
          </p:sp>
        </mc:Fallback>
      </mc:AlternateContent>
      <p:pic>
        <p:nvPicPr>
          <p:cNvPr id="8" name="Imagen 7" descr="Gráfico&#10;&#10;Descripción generada automáticamente">
            <a:extLst>
              <a:ext uri="{FF2B5EF4-FFF2-40B4-BE49-F238E27FC236}">
                <a16:creationId xmlns:a16="http://schemas.microsoft.com/office/drawing/2014/main" id="{E4874D53-3652-DF45-A1CC-1F2D8E687D49}"/>
              </a:ext>
            </a:extLst>
          </p:cNvPr>
          <p:cNvPicPr>
            <a:picLocks noChangeAspect="1"/>
          </p:cNvPicPr>
          <p:nvPr/>
        </p:nvPicPr>
        <p:blipFill rotWithShape="1">
          <a:blip r:embed="rId5"/>
          <a:srcRect l="8784" t="10746" r="4860" b="10431"/>
          <a:stretch/>
        </p:blipFill>
        <p:spPr>
          <a:xfrm>
            <a:off x="6096000" y="4549653"/>
            <a:ext cx="3195371" cy="1512960"/>
          </a:xfrm>
          <a:prstGeom prst="rect">
            <a:avLst/>
          </a:prstGeom>
        </p:spPr>
      </p:pic>
      <p:cxnSp>
        <p:nvCxnSpPr>
          <p:cNvPr id="9" name="Conector recto 8">
            <a:extLst>
              <a:ext uri="{FF2B5EF4-FFF2-40B4-BE49-F238E27FC236}">
                <a16:creationId xmlns:a16="http://schemas.microsoft.com/office/drawing/2014/main" id="{B55EB80D-F707-8F48-BD0F-350FB4596939}"/>
              </a:ext>
            </a:extLst>
          </p:cNvPr>
          <p:cNvCxnSpPr/>
          <p:nvPr/>
        </p:nvCxnSpPr>
        <p:spPr>
          <a:xfrm>
            <a:off x="5974952" y="6062613"/>
            <a:ext cx="34374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18B1E8C3-EC3E-454F-8621-A7DFEC6CF09A}"/>
              </a:ext>
            </a:extLst>
          </p:cNvPr>
          <p:cNvCxnSpPr/>
          <p:nvPr/>
        </p:nvCxnSpPr>
        <p:spPr>
          <a:xfrm>
            <a:off x="8386968" y="5636759"/>
            <a:ext cx="0" cy="42585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8D13A29C-D161-7E4B-AEFE-C7BE3167438F}"/>
              </a:ext>
            </a:extLst>
          </p:cNvPr>
          <p:cNvCxnSpPr/>
          <p:nvPr/>
        </p:nvCxnSpPr>
        <p:spPr>
          <a:xfrm>
            <a:off x="6775716" y="5636759"/>
            <a:ext cx="0" cy="42585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2" name="Entrada de lápiz 11">
                <a:extLst>
                  <a:ext uri="{FF2B5EF4-FFF2-40B4-BE49-F238E27FC236}">
                    <a16:creationId xmlns:a16="http://schemas.microsoft.com/office/drawing/2014/main" id="{9F200E79-CF8F-5946-A47B-3864E4B6A2D6}"/>
                  </a:ext>
                </a:extLst>
              </p14:cNvPr>
              <p14:cNvContentPartPr/>
              <p14:nvPr/>
            </p14:nvContentPartPr>
            <p14:xfrm>
              <a:off x="6647137" y="5967128"/>
              <a:ext cx="360" cy="360"/>
            </p14:xfrm>
          </p:contentPart>
        </mc:Choice>
        <mc:Fallback xmlns="">
          <p:pic>
            <p:nvPicPr>
              <p:cNvPr id="12" name="Entrada de lápiz 11">
                <a:extLst>
                  <a:ext uri="{FF2B5EF4-FFF2-40B4-BE49-F238E27FC236}">
                    <a16:creationId xmlns:a16="http://schemas.microsoft.com/office/drawing/2014/main" id="{9F200E79-CF8F-5946-A47B-3864E4B6A2D6}"/>
                  </a:ext>
                </a:extLst>
              </p:cNvPr>
              <p:cNvPicPr/>
              <p:nvPr/>
            </p:nvPicPr>
            <p:blipFill>
              <a:blip r:embed="rId7"/>
              <a:stretch>
                <a:fillRect/>
              </a:stretch>
            </p:blipFill>
            <p:spPr>
              <a:xfrm>
                <a:off x="6642817" y="5962808"/>
                <a:ext cx="9000" cy="9000"/>
              </a:xfrm>
              <a:prstGeom prst="rect">
                <a:avLst/>
              </a:prstGeom>
            </p:spPr>
          </p:pic>
        </mc:Fallback>
      </mc:AlternateContent>
      <p:sp>
        <p:nvSpPr>
          <p:cNvPr id="13" name="Llamada con línea 3 12">
            <a:extLst>
              <a:ext uri="{FF2B5EF4-FFF2-40B4-BE49-F238E27FC236}">
                <a16:creationId xmlns:a16="http://schemas.microsoft.com/office/drawing/2014/main" id="{846EA854-E527-1140-84D8-E050D7ACEBCE}"/>
              </a:ext>
            </a:extLst>
          </p:cNvPr>
          <p:cNvSpPr/>
          <p:nvPr/>
        </p:nvSpPr>
        <p:spPr>
          <a:xfrm>
            <a:off x="5888524" y="5423529"/>
            <a:ext cx="758613" cy="139035"/>
          </a:xfrm>
          <a:prstGeom prst="borderCallout3">
            <a:avLst>
              <a:gd name="adj1" fmla="val 18750"/>
              <a:gd name="adj2" fmla="val -8333"/>
              <a:gd name="adj3" fmla="val 18750"/>
              <a:gd name="adj4" fmla="val -16667"/>
              <a:gd name="adj5" fmla="val 100000"/>
              <a:gd name="adj6" fmla="val -16667"/>
              <a:gd name="adj7" fmla="val 386995"/>
              <a:gd name="adj8" fmla="val 70434"/>
            </a:avLst>
          </a:prstGeom>
          <a:solidFill>
            <a:schemeClr val="accent6">
              <a:lumMod val="20000"/>
              <a:lumOff val="80000"/>
            </a:schemeClr>
          </a:solidFill>
          <a:ln w="63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dirty="0">
                <a:solidFill>
                  <a:schemeClr val="tx1"/>
                </a:solidFill>
              </a:rPr>
              <a:t>Región crítica</a:t>
            </a:r>
          </a:p>
        </p:txBody>
      </p:sp>
      <p:sp>
        <p:nvSpPr>
          <p:cNvPr id="14" name="Llamada con línea 3 13">
            <a:extLst>
              <a:ext uri="{FF2B5EF4-FFF2-40B4-BE49-F238E27FC236}">
                <a16:creationId xmlns:a16="http://schemas.microsoft.com/office/drawing/2014/main" id="{9C06CC63-6F07-CE45-AA2C-58B0316B0CA5}"/>
              </a:ext>
            </a:extLst>
          </p:cNvPr>
          <p:cNvSpPr/>
          <p:nvPr/>
        </p:nvSpPr>
        <p:spPr>
          <a:xfrm>
            <a:off x="8793643" y="5415860"/>
            <a:ext cx="758613" cy="139035"/>
          </a:xfrm>
          <a:prstGeom prst="borderCallout3">
            <a:avLst>
              <a:gd name="adj1" fmla="val 18750"/>
              <a:gd name="adj2" fmla="val -8333"/>
              <a:gd name="adj3" fmla="val 18750"/>
              <a:gd name="adj4" fmla="val -16667"/>
              <a:gd name="adj5" fmla="val 100000"/>
              <a:gd name="adj6" fmla="val -16667"/>
              <a:gd name="adj7" fmla="val 386995"/>
              <a:gd name="adj8" fmla="val -567"/>
            </a:avLst>
          </a:prstGeom>
          <a:solidFill>
            <a:schemeClr val="accent6">
              <a:lumMod val="20000"/>
              <a:lumOff val="80000"/>
            </a:schemeClr>
          </a:solidFill>
          <a:ln w="63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dirty="0">
                <a:solidFill>
                  <a:schemeClr val="tx1"/>
                </a:solidFill>
              </a:rPr>
              <a:t>Región crítica</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521CA832-8E45-CF46-AD57-5850F6B5512F}"/>
                  </a:ext>
                </a:extLst>
              </p:cNvPr>
              <p:cNvSpPr txBox="1"/>
              <p:nvPr/>
            </p:nvSpPr>
            <p:spPr>
              <a:xfrm>
                <a:off x="6922509" y="5563589"/>
                <a:ext cx="13358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1−</m:t>
                      </m:r>
                      <m:r>
                        <a:rPr lang="es-ES" b="0" i="1" smtClean="0">
                          <a:latin typeface="Cambria Math" panose="02040503050406030204" pitchFamily="18" charset="0"/>
                          <a:ea typeface="Cambria Math" panose="02040503050406030204" pitchFamily="18" charset="0"/>
                        </a:rPr>
                        <m:t>𝛼</m:t>
                      </m:r>
                      <m:r>
                        <a:rPr lang="es-ES" b="0" i="1" smtClean="0">
                          <a:latin typeface="Cambria Math" panose="02040503050406030204" pitchFamily="18" charset="0"/>
                          <a:ea typeface="Cambria Math" panose="02040503050406030204" pitchFamily="18" charset="0"/>
                        </a:rPr>
                        <m:t>=0,95</m:t>
                      </m:r>
                    </m:oMath>
                  </m:oMathPara>
                </a14:m>
                <a:endParaRPr lang="es-CL" dirty="0"/>
              </a:p>
            </p:txBody>
          </p:sp>
        </mc:Choice>
        <mc:Fallback xmlns="">
          <p:sp>
            <p:nvSpPr>
              <p:cNvPr id="4" name="CuadroTexto 3">
                <a:extLst>
                  <a:ext uri="{FF2B5EF4-FFF2-40B4-BE49-F238E27FC236}">
                    <a16:creationId xmlns:a16="http://schemas.microsoft.com/office/drawing/2014/main" id="{521CA832-8E45-CF46-AD57-5850F6B5512F}"/>
                  </a:ext>
                </a:extLst>
              </p:cNvPr>
              <p:cNvSpPr txBox="1">
                <a:spLocks noRot="1" noChangeAspect="1" noMove="1" noResize="1" noEditPoints="1" noAdjustHandles="1" noChangeArrowheads="1" noChangeShapeType="1" noTextEdit="1"/>
              </p:cNvSpPr>
              <p:nvPr/>
            </p:nvSpPr>
            <p:spPr>
              <a:xfrm>
                <a:off x="6922509" y="5563589"/>
                <a:ext cx="1335879" cy="276999"/>
              </a:xfrm>
              <a:prstGeom prst="rect">
                <a:avLst/>
              </a:prstGeom>
              <a:blipFill>
                <a:blip r:embed="rId8"/>
                <a:stretch>
                  <a:fillRect l="-3774" r="-3774" b="-9091"/>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BDCB2DF4-443A-B44F-8E7D-6897A4280010}"/>
                  </a:ext>
                </a:extLst>
              </p:cNvPr>
              <p:cNvSpPr txBox="1"/>
              <p:nvPr/>
            </p:nvSpPr>
            <p:spPr>
              <a:xfrm>
                <a:off x="5734705" y="5613843"/>
                <a:ext cx="894219" cy="2244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1200" i="1" smtClean="0">
                              <a:latin typeface="Cambria Math" panose="02040503050406030204" pitchFamily="18" charset="0"/>
                            </a:rPr>
                          </m:ctrlPr>
                        </m:sSubPr>
                        <m:e>
                          <m:r>
                            <a:rPr lang="es-ES" sz="1200" b="0" i="1" smtClean="0">
                              <a:latin typeface="Cambria Math" panose="02040503050406030204" pitchFamily="18" charset="0"/>
                            </a:rPr>
                            <m:t>𝑍</m:t>
                          </m:r>
                        </m:e>
                        <m:sub>
                          <m:f>
                            <m:fPr>
                              <m:type m:val="skw"/>
                              <m:ctrlPr>
                                <a:rPr lang="es-CL" sz="1200" i="1" smtClean="0">
                                  <a:latin typeface="Cambria Math" panose="02040503050406030204" pitchFamily="18" charset="0"/>
                                </a:rPr>
                              </m:ctrlPr>
                            </m:fPr>
                            <m:num>
                              <m:r>
                                <a:rPr lang="es-CL" sz="1200" i="1" smtClean="0">
                                  <a:latin typeface="Cambria Math" panose="02040503050406030204" pitchFamily="18" charset="0"/>
                                  <a:ea typeface="Cambria Math" panose="02040503050406030204" pitchFamily="18" charset="0"/>
                                </a:rPr>
                                <m:t>𝛼</m:t>
                              </m:r>
                            </m:num>
                            <m:den>
                              <m:r>
                                <a:rPr lang="es-ES" sz="1200" b="0" i="1" smtClean="0">
                                  <a:latin typeface="Cambria Math" panose="02040503050406030204" pitchFamily="18" charset="0"/>
                                </a:rPr>
                                <m:t>2</m:t>
                              </m:r>
                            </m:den>
                          </m:f>
                        </m:sub>
                      </m:sSub>
                      <m:r>
                        <a:rPr lang="es-ES" sz="1200" b="0" i="1" smtClean="0">
                          <a:latin typeface="Cambria Math" panose="02040503050406030204" pitchFamily="18" charset="0"/>
                        </a:rPr>
                        <m:t>=0,025</m:t>
                      </m:r>
                    </m:oMath>
                  </m:oMathPara>
                </a14:m>
                <a:endParaRPr lang="es-CL" dirty="0"/>
              </a:p>
            </p:txBody>
          </p:sp>
        </mc:Choice>
        <mc:Fallback xmlns="">
          <p:sp>
            <p:nvSpPr>
              <p:cNvPr id="5" name="CuadroTexto 4">
                <a:extLst>
                  <a:ext uri="{FF2B5EF4-FFF2-40B4-BE49-F238E27FC236}">
                    <a16:creationId xmlns:a16="http://schemas.microsoft.com/office/drawing/2014/main" id="{BDCB2DF4-443A-B44F-8E7D-6897A4280010}"/>
                  </a:ext>
                </a:extLst>
              </p:cNvPr>
              <p:cNvSpPr txBox="1">
                <a:spLocks noRot="1" noChangeAspect="1" noMove="1" noResize="1" noEditPoints="1" noAdjustHandles="1" noChangeArrowheads="1" noChangeShapeType="1" noTextEdit="1"/>
              </p:cNvSpPr>
              <p:nvPr/>
            </p:nvSpPr>
            <p:spPr>
              <a:xfrm>
                <a:off x="5734705" y="5613843"/>
                <a:ext cx="894219" cy="224485"/>
              </a:xfrm>
              <a:prstGeom prst="rect">
                <a:avLst/>
              </a:prstGeom>
              <a:blipFill>
                <a:blip r:embed="rId9"/>
                <a:stretch>
                  <a:fillRect l="-8451" t="-111111" r="-4225" b="-18888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2602F32F-09D9-9844-B439-452AF92DFC9C}"/>
                  </a:ext>
                </a:extLst>
              </p:cNvPr>
              <p:cNvSpPr txBox="1"/>
              <p:nvPr/>
            </p:nvSpPr>
            <p:spPr>
              <a:xfrm>
                <a:off x="8793643" y="5614042"/>
                <a:ext cx="894219" cy="2244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1200" i="1" smtClean="0">
                              <a:latin typeface="Cambria Math" panose="02040503050406030204" pitchFamily="18" charset="0"/>
                            </a:rPr>
                          </m:ctrlPr>
                        </m:sSubPr>
                        <m:e>
                          <m:r>
                            <a:rPr lang="es-ES" sz="1200" b="0" i="1" smtClean="0">
                              <a:latin typeface="Cambria Math" panose="02040503050406030204" pitchFamily="18" charset="0"/>
                            </a:rPr>
                            <m:t>𝑍</m:t>
                          </m:r>
                        </m:e>
                        <m:sub>
                          <m:f>
                            <m:fPr>
                              <m:type m:val="skw"/>
                              <m:ctrlPr>
                                <a:rPr lang="es-CL" sz="1200" i="1" smtClean="0">
                                  <a:latin typeface="Cambria Math" panose="02040503050406030204" pitchFamily="18" charset="0"/>
                                </a:rPr>
                              </m:ctrlPr>
                            </m:fPr>
                            <m:num>
                              <m:r>
                                <a:rPr lang="es-CL" sz="1200" i="1" smtClean="0">
                                  <a:latin typeface="Cambria Math" panose="02040503050406030204" pitchFamily="18" charset="0"/>
                                  <a:ea typeface="Cambria Math" panose="02040503050406030204" pitchFamily="18" charset="0"/>
                                </a:rPr>
                                <m:t>𝛼</m:t>
                              </m:r>
                            </m:num>
                            <m:den>
                              <m:r>
                                <a:rPr lang="es-ES" sz="1200" b="0" i="1" smtClean="0">
                                  <a:latin typeface="Cambria Math" panose="02040503050406030204" pitchFamily="18" charset="0"/>
                                </a:rPr>
                                <m:t>2</m:t>
                              </m:r>
                            </m:den>
                          </m:f>
                        </m:sub>
                      </m:sSub>
                      <m:r>
                        <a:rPr lang="es-ES" sz="1200" b="0" i="1" smtClean="0">
                          <a:latin typeface="Cambria Math" panose="02040503050406030204" pitchFamily="18" charset="0"/>
                        </a:rPr>
                        <m:t>=0,025</m:t>
                      </m:r>
                    </m:oMath>
                  </m:oMathPara>
                </a14:m>
                <a:endParaRPr lang="es-CL" dirty="0"/>
              </a:p>
            </p:txBody>
          </p:sp>
        </mc:Choice>
        <mc:Fallback xmlns="">
          <p:sp>
            <p:nvSpPr>
              <p:cNvPr id="19" name="CuadroTexto 18">
                <a:extLst>
                  <a:ext uri="{FF2B5EF4-FFF2-40B4-BE49-F238E27FC236}">
                    <a16:creationId xmlns:a16="http://schemas.microsoft.com/office/drawing/2014/main" id="{2602F32F-09D9-9844-B439-452AF92DFC9C}"/>
                  </a:ext>
                </a:extLst>
              </p:cNvPr>
              <p:cNvSpPr txBox="1">
                <a:spLocks noRot="1" noChangeAspect="1" noMove="1" noResize="1" noEditPoints="1" noAdjustHandles="1" noChangeArrowheads="1" noChangeShapeType="1" noTextEdit="1"/>
              </p:cNvSpPr>
              <p:nvPr/>
            </p:nvSpPr>
            <p:spPr>
              <a:xfrm>
                <a:off x="8793643" y="5614042"/>
                <a:ext cx="894219" cy="224485"/>
              </a:xfrm>
              <a:prstGeom prst="rect">
                <a:avLst/>
              </a:prstGeom>
              <a:blipFill>
                <a:blip r:embed="rId10"/>
                <a:stretch>
                  <a:fillRect l="-8451" t="-111111" r="-4225" b="-18888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E4D4D42E-3CF9-E448-A2DB-4959F55C8CD1}"/>
                  </a:ext>
                </a:extLst>
              </p:cNvPr>
              <p:cNvSpPr txBox="1"/>
              <p:nvPr/>
            </p:nvSpPr>
            <p:spPr>
              <a:xfrm>
                <a:off x="2452438" y="4027186"/>
                <a:ext cx="5399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𝑋</m:t>
                      </m:r>
                      <m:r>
                        <a:rPr lang="es-ES" b="0" i="1" smtClean="0">
                          <a:latin typeface="Cambria Math" panose="02040503050406030204" pitchFamily="18" charset="0"/>
                        </a:rPr>
                        <m:t>:</m:t>
                      </m:r>
                      <m:r>
                        <a:rPr lang="es-ES" b="0" i="1" smtClean="0">
                          <a:latin typeface="Cambria Math" panose="02040503050406030204" pitchFamily="18" charset="0"/>
                        </a:rPr>
                        <m:t>𝐴𝑙𝑡𝑢𝑟𝑎</m:t>
                      </m:r>
                      <m:r>
                        <a:rPr lang="es-ES" b="0" i="1" smtClean="0">
                          <a:latin typeface="Cambria Math" panose="02040503050406030204" pitchFamily="18" charset="0"/>
                        </a:rPr>
                        <m:t> </m:t>
                      </m:r>
                      <m:r>
                        <a:rPr lang="es-ES" b="0" i="1" smtClean="0">
                          <a:latin typeface="Cambria Math" panose="02040503050406030204" pitchFamily="18" charset="0"/>
                        </a:rPr>
                        <m:t>𝑑𝑒</m:t>
                      </m:r>
                      <m:r>
                        <a:rPr lang="es-ES" b="0" i="1" smtClean="0">
                          <a:latin typeface="Cambria Math" panose="02040503050406030204" pitchFamily="18" charset="0"/>
                        </a:rPr>
                        <m:t> </m:t>
                      </m:r>
                      <m:r>
                        <a:rPr lang="es-ES" b="0" i="1" smtClean="0">
                          <a:latin typeface="Cambria Math" panose="02040503050406030204" pitchFamily="18" charset="0"/>
                        </a:rPr>
                        <m:t>𝑙𝑜𝑠</m:t>
                      </m:r>
                      <m:r>
                        <a:rPr lang="es-ES" b="0" i="1" smtClean="0">
                          <a:latin typeface="Cambria Math" panose="02040503050406030204" pitchFamily="18" charset="0"/>
                        </a:rPr>
                        <m:t> </m:t>
                      </m:r>
                      <m:r>
                        <a:rPr lang="es-ES" b="0" i="1" smtClean="0">
                          <a:latin typeface="Cambria Math" panose="02040503050406030204" pitchFamily="18" charset="0"/>
                        </a:rPr>
                        <m:t>h𝑜𝑚𝑏𝑟𝑒𝑠</m:t>
                      </m:r>
                      <m:r>
                        <a:rPr lang="es-ES" b="0" i="1" smtClean="0">
                          <a:latin typeface="Cambria Math" panose="02040503050406030204" pitchFamily="18" charset="0"/>
                        </a:rPr>
                        <m:t> </m:t>
                      </m:r>
                      <m:r>
                        <a:rPr lang="es-ES" b="0" i="1" smtClean="0">
                          <a:latin typeface="Cambria Math" panose="02040503050406030204" pitchFamily="18" charset="0"/>
                        </a:rPr>
                        <m:t>𝑚𝑎𝑦𝑜𝑟𝑒𝑠</m:t>
                      </m:r>
                      <m:r>
                        <a:rPr lang="es-ES" b="0" i="1" smtClean="0">
                          <a:latin typeface="Cambria Math" panose="02040503050406030204" pitchFamily="18" charset="0"/>
                        </a:rPr>
                        <m:t> </m:t>
                      </m:r>
                      <m:r>
                        <a:rPr lang="es-ES" b="0" i="1" smtClean="0">
                          <a:latin typeface="Cambria Math" panose="02040503050406030204" pitchFamily="18" charset="0"/>
                        </a:rPr>
                        <m:t>𝑜</m:t>
                      </m:r>
                      <m:r>
                        <a:rPr lang="es-ES" b="0" i="1" smtClean="0">
                          <a:latin typeface="Cambria Math" panose="02040503050406030204" pitchFamily="18" charset="0"/>
                        </a:rPr>
                        <m:t> </m:t>
                      </m:r>
                      <m:r>
                        <a:rPr lang="es-ES" b="0" i="1" smtClean="0">
                          <a:latin typeface="Cambria Math" panose="02040503050406030204" pitchFamily="18" charset="0"/>
                        </a:rPr>
                        <m:t>𝑖𝑔𝑢𝑎𝑙</m:t>
                      </m:r>
                      <m:r>
                        <a:rPr lang="es-ES" b="0" i="1" smtClean="0">
                          <a:latin typeface="Cambria Math" panose="02040503050406030204" pitchFamily="18" charset="0"/>
                        </a:rPr>
                        <m:t> </m:t>
                      </m:r>
                      <m:r>
                        <a:rPr lang="es-ES" b="0" i="1" smtClean="0">
                          <a:latin typeface="Cambria Math" panose="02040503050406030204" pitchFamily="18" charset="0"/>
                        </a:rPr>
                        <m:t>𝑎</m:t>
                      </m:r>
                      <m:r>
                        <a:rPr lang="es-ES" b="0" i="1" smtClean="0">
                          <a:latin typeface="Cambria Math" panose="02040503050406030204" pitchFamily="18" charset="0"/>
                        </a:rPr>
                        <m:t> 18 </m:t>
                      </m:r>
                      <m:r>
                        <a:rPr lang="es-ES" b="0" i="1" smtClean="0">
                          <a:latin typeface="Cambria Math" panose="02040503050406030204" pitchFamily="18" charset="0"/>
                        </a:rPr>
                        <m:t>𝑎</m:t>
                      </m:r>
                      <m:r>
                        <a:rPr lang="es-ES" b="0" i="1" smtClean="0">
                          <a:latin typeface="Cambria Math" panose="02040503050406030204" pitchFamily="18" charset="0"/>
                        </a:rPr>
                        <m:t>ñ</m:t>
                      </m:r>
                      <m:r>
                        <a:rPr lang="es-ES" b="0" i="1" smtClean="0">
                          <a:latin typeface="Cambria Math" panose="02040503050406030204" pitchFamily="18" charset="0"/>
                        </a:rPr>
                        <m:t>𝑜𝑠</m:t>
                      </m:r>
                    </m:oMath>
                  </m:oMathPara>
                </a14:m>
                <a:endParaRPr lang="es-CL" dirty="0"/>
              </a:p>
            </p:txBody>
          </p:sp>
        </mc:Choice>
        <mc:Fallback xmlns="">
          <p:sp>
            <p:nvSpPr>
              <p:cNvPr id="20" name="CuadroTexto 19">
                <a:extLst>
                  <a:ext uri="{FF2B5EF4-FFF2-40B4-BE49-F238E27FC236}">
                    <a16:creationId xmlns:a16="http://schemas.microsoft.com/office/drawing/2014/main" id="{E4D4D42E-3CF9-E448-A2DB-4959F55C8CD1}"/>
                  </a:ext>
                </a:extLst>
              </p:cNvPr>
              <p:cNvSpPr txBox="1">
                <a:spLocks noRot="1" noChangeAspect="1" noMove="1" noResize="1" noEditPoints="1" noAdjustHandles="1" noChangeArrowheads="1" noChangeShapeType="1" noTextEdit="1"/>
              </p:cNvSpPr>
              <p:nvPr/>
            </p:nvSpPr>
            <p:spPr>
              <a:xfrm>
                <a:off x="2452438" y="4027186"/>
                <a:ext cx="5399363" cy="276999"/>
              </a:xfrm>
              <a:prstGeom prst="rect">
                <a:avLst/>
              </a:prstGeom>
              <a:blipFill>
                <a:blip r:embed="rId11"/>
                <a:stretch>
                  <a:fillRect l="-234" t="-9091" r="-468" b="-40909"/>
                </a:stretch>
              </a:blipFill>
            </p:spPr>
            <p:txBody>
              <a:bodyPr/>
              <a:lstStyle/>
              <a:p>
                <a:r>
                  <a:rPr lang="es-CL">
                    <a:noFill/>
                  </a:rPr>
                  <a:t> </a:t>
                </a:r>
              </a:p>
            </p:txBody>
          </p:sp>
        </mc:Fallback>
      </mc:AlternateContent>
      <p:sp>
        <p:nvSpPr>
          <p:cNvPr id="21" name="Rectángulo 20">
            <a:extLst>
              <a:ext uri="{FF2B5EF4-FFF2-40B4-BE49-F238E27FC236}">
                <a16:creationId xmlns:a16="http://schemas.microsoft.com/office/drawing/2014/main" id="{F820514C-3B34-004C-8B91-972996BD011F}"/>
              </a:ext>
            </a:extLst>
          </p:cNvPr>
          <p:cNvSpPr/>
          <p:nvPr/>
        </p:nvSpPr>
        <p:spPr>
          <a:xfrm>
            <a:off x="2312715" y="3198016"/>
            <a:ext cx="8642156" cy="707886"/>
          </a:xfrm>
          <a:prstGeom prst="rect">
            <a:avLst/>
          </a:prstGeom>
        </p:spPr>
        <p:txBody>
          <a:bodyPr wrap="square">
            <a:spAutoFit/>
          </a:bodyPr>
          <a:lstStyle/>
          <a:p>
            <a:pPr algn="just"/>
            <a:r>
              <a:rPr lang="es-CL" sz="2000" dirty="0"/>
              <a:t>Los datos constituyen una muestra de n=15 hombres seleccionados al azar, cuyas alturas son: 167 167 168 168 168 169 171 172 173 175 175 175 177 182 195</a:t>
            </a:r>
          </a:p>
        </p:txBody>
      </p:sp>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A1BB810E-82EA-4446-ABC8-5640C260FAB8}"/>
                  </a:ext>
                </a:extLst>
              </p:cNvPr>
              <p:cNvSpPr txBox="1"/>
              <p:nvPr/>
            </p:nvSpPr>
            <p:spPr>
              <a:xfrm>
                <a:off x="2452437" y="4325624"/>
                <a:ext cx="9127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𝑋</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,4)</m:t>
                      </m:r>
                    </m:oMath>
                  </m:oMathPara>
                </a14:m>
                <a:endParaRPr lang="es-CL" dirty="0"/>
              </a:p>
            </p:txBody>
          </p:sp>
        </mc:Choice>
        <mc:Fallback xmlns="">
          <p:sp>
            <p:nvSpPr>
              <p:cNvPr id="22" name="CuadroTexto 21">
                <a:extLst>
                  <a:ext uri="{FF2B5EF4-FFF2-40B4-BE49-F238E27FC236}">
                    <a16:creationId xmlns:a16="http://schemas.microsoft.com/office/drawing/2014/main" id="{A1BB810E-82EA-4446-ABC8-5640C260FAB8}"/>
                  </a:ext>
                </a:extLst>
              </p:cNvPr>
              <p:cNvSpPr txBox="1">
                <a:spLocks noRot="1" noChangeAspect="1" noMove="1" noResize="1" noEditPoints="1" noAdjustHandles="1" noChangeArrowheads="1" noChangeShapeType="1" noTextEdit="1"/>
              </p:cNvSpPr>
              <p:nvPr/>
            </p:nvSpPr>
            <p:spPr>
              <a:xfrm>
                <a:off x="2452437" y="4325624"/>
                <a:ext cx="912750" cy="276999"/>
              </a:xfrm>
              <a:prstGeom prst="rect">
                <a:avLst/>
              </a:prstGeom>
              <a:blipFill>
                <a:blip r:embed="rId12"/>
                <a:stretch>
                  <a:fillRect l="-4110" r="-9589" b="-3478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1542ED98-A5CE-374D-85EC-EEEE0D689D42}"/>
                  </a:ext>
                </a:extLst>
              </p:cNvPr>
              <p:cNvSpPr txBox="1"/>
              <p:nvPr/>
            </p:nvSpPr>
            <p:spPr>
              <a:xfrm>
                <a:off x="7403604" y="6092302"/>
                <a:ext cx="58015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i="1" smtClean="0">
                          <a:latin typeface="Cambria Math" panose="02040503050406030204" pitchFamily="18" charset="0"/>
                          <a:ea typeface="Cambria Math" panose="02040503050406030204" pitchFamily="18" charset="0"/>
                        </a:rPr>
                        <m:t>𝜇</m:t>
                      </m:r>
                      <m:r>
                        <a:rPr lang="es-ES" sz="1200" b="0" i="1" smtClean="0">
                          <a:latin typeface="Cambria Math" panose="02040503050406030204" pitchFamily="18" charset="0"/>
                          <a:ea typeface="Cambria Math" panose="02040503050406030204" pitchFamily="18" charset="0"/>
                        </a:rPr>
                        <m:t>=</m:t>
                      </m:r>
                      <m:r>
                        <a:rPr lang="es-ES" sz="1200" i="1" smtClean="0">
                          <a:latin typeface="Cambria Math" panose="02040503050406030204" pitchFamily="18" charset="0"/>
                        </a:rPr>
                        <m:t>1</m:t>
                      </m:r>
                      <m:r>
                        <a:rPr lang="es-ES" sz="1200" b="0" i="1" smtClean="0">
                          <a:latin typeface="Cambria Math" panose="02040503050406030204" pitchFamily="18" charset="0"/>
                        </a:rPr>
                        <m:t>80</m:t>
                      </m:r>
                    </m:oMath>
                  </m:oMathPara>
                </a14:m>
                <a:endParaRPr lang="es-CL" dirty="0"/>
              </a:p>
            </p:txBody>
          </p:sp>
        </mc:Choice>
        <mc:Fallback xmlns="">
          <p:sp>
            <p:nvSpPr>
              <p:cNvPr id="23" name="CuadroTexto 22">
                <a:extLst>
                  <a:ext uri="{FF2B5EF4-FFF2-40B4-BE49-F238E27FC236}">
                    <a16:creationId xmlns:a16="http://schemas.microsoft.com/office/drawing/2014/main" id="{1542ED98-A5CE-374D-85EC-EEEE0D689D42}"/>
                  </a:ext>
                </a:extLst>
              </p:cNvPr>
              <p:cNvSpPr txBox="1">
                <a:spLocks noRot="1" noChangeAspect="1" noMove="1" noResize="1" noEditPoints="1" noAdjustHandles="1" noChangeArrowheads="1" noChangeShapeType="1" noTextEdit="1"/>
              </p:cNvSpPr>
              <p:nvPr/>
            </p:nvSpPr>
            <p:spPr>
              <a:xfrm>
                <a:off x="7403604" y="6092302"/>
                <a:ext cx="580159" cy="184666"/>
              </a:xfrm>
              <a:prstGeom prst="rect">
                <a:avLst/>
              </a:prstGeom>
              <a:blipFill>
                <a:blip r:embed="rId13"/>
                <a:stretch>
                  <a:fillRect l="-6522" r="-6522" b="-125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1158B168-A0B4-4F4C-85CC-3D9E1A29FED3}"/>
                  </a:ext>
                </a:extLst>
              </p:cNvPr>
              <p:cNvSpPr txBox="1"/>
              <p:nvPr/>
            </p:nvSpPr>
            <p:spPr>
              <a:xfrm>
                <a:off x="7483114" y="4331756"/>
                <a:ext cx="2105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1200" i="1" smtClean="0">
                              <a:latin typeface="Cambria Math" panose="02040503050406030204" pitchFamily="18" charset="0"/>
                            </a:rPr>
                          </m:ctrlPr>
                        </m:sSubPr>
                        <m:e>
                          <m:r>
                            <a:rPr lang="es-ES" sz="1200" b="0" i="1" smtClean="0">
                              <a:latin typeface="Cambria Math" panose="02040503050406030204" pitchFamily="18" charset="0"/>
                            </a:rPr>
                            <m:t>𝐻</m:t>
                          </m:r>
                        </m:e>
                        <m:sub>
                          <m:r>
                            <a:rPr lang="es-ES" sz="1200" b="0" i="1" smtClean="0">
                              <a:latin typeface="Cambria Math" panose="02040503050406030204" pitchFamily="18" charset="0"/>
                            </a:rPr>
                            <m:t>0</m:t>
                          </m:r>
                        </m:sub>
                      </m:sSub>
                    </m:oMath>
                  </m:oMathPara>
                </a14:m>
                <a:endParaRPr lang="es-CL" dirty="0"/>
              </a:p>
            </p:txBody>
          </p:sp>
        </mc:Choice>
        <mc:Fallback xmlns="">
          <p:sp>
            <p:nvSpPr>
              <p:cNvPr id="24" name="CuadroTexto 23">
                <a:extLst>
                  <a:ext uri="{FF2B5EF4-FFF2-40B4-BE49-F238E27FC236}">
                    <a16:creationId xmlns:a16="http://schemas.microsoft.com/office/drawing/2014/main" id="{1158B168-A0B4-4F4C-85CC-3D9E1A29FED3}"/>
                  </a:ext>
                </a:extLst>
              </p:cNvPr>
              <p:cNvSpPr txBox="1">
                <a:spLocks noRot="1" noChangeAspect="1" noMove="1" noResize="1" noEditPoints="1" noAdjustHandles="1" noChangeArrowheads="1" noChangeShapeType="1" noTextEdit="1"/>
              </p:cNvSpPr>
              <p:nvPr/>
            </p:nvSpPr>
            <p:spPr>
              <a:xfrm>
                <a:off x="7483114" y="4331756"/>
                <a:ext cx="210570" cy="184666"/>
              </a:xfrm>
              <a:prstGeom prst="rect">
                <a:avLst/>
              </a:prstGeom>
              <a:blipFill>
                <a:blip r:embed="rId14"/>
                <a:stretch>
                  <a:fillRect l="-17647" r="-11765" b="-13333"/>
                </a:stretch>
              </a:blipFill>
            </p:spPr>
            <p:txBody>
              <a:bodyPr/>
              <a:lstStyle/>
              <a:p>
                <a:r>
                  <a:rPr lang="es-CL">
                    <a:noFill/>
                  </a:rPr>
                  <a:t> </a:t>
                </a:r>
              </a:p>
            </p:txBody>
          </p:sp>
        </mc:Fallback>
      </mc:AlternateContent>
    </p:spTree>
    <p:extLst>
      <p:ext uri="{BB962C8B-B14F-4D97-AF65-F5344CB8AC3E}">
        <p14:creationId xmlns:p14="http://schemas.microsoft.com/office/powerpoint/2010/main" val="2293484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Ejercicio</a:t>
            </a:r>
          </a:p>
        </p:txBody>
      </p:sp>
      <p:sp>
        <p:nvSpPr>
          <p:cNvPr id="17" name="Rectángulo 16">
            <a:extLst>
              <a:ext uri="{FF2B5EF4-FFF2-40B4-BE49-F238E27FC236}">
                <a16:creationId xmlns:a16="http://schemas.microsoft.com/office/drawing/2014/main" id="{64CB20A3-C461-524A-B316-1A706C074A9A}"/>
              </a:ext>
            </a:extLst>
          </p:cNvPr>
          <p:cNvSpPr/>
          <p:nvPr/>
        </p:nvSpPr>
        <p:spPr>
          <a:xfrm>
            <a:off x="2314223" y="1397675"/>
            <a:ext cx="8738726" cy="400110"/>
          </a:xfrm>
          <a:prstGeom prst="rect">
            <a:avLst/>
          </a:prstGeom>
        </p:spPr>
        <p:txBody>
          <a:bodyPr wrap="square">
            <a:spAutoFit/>
          </a:bodyPr>
          <a:lstStyle/>
          <a:p>
            <a:pPr algn="just"/>
            <a:r>
              <a:rPr lang="es-CL" sz="2000" b="1" dirty="0">
                <a:solidFill>
                  <a:srgbClr val="222222"/>
                </a:solidFill>
              </a:rPr>
              <a:t>Ejercicio</a:t>
            </a:r>
            <a:r>
              <a:rPr lang="es-CL" sz="2000" dirty="0">
                <a:solidFill>
                  <a:srgbClr val="222222"/>
                </a:solidFill>
              </a:rPr>
              <a:t>:</a:t>
            </a:r>
            <a:endParaRPr lang="es-CL" sz="2000" b="1" i="0" dirty="0">
              <a:solidFill>
                <a:srgbClr val="FF0000"/>
              </a:solidFill>
              <a:effectLst/>
            </a:endParaRPr>
          </a:p>
        </p:txBody>
      </p:sp>
      <p:pic>
        <p:nvPicPr>
          <p:cNvPr id="8" name="Imagen 7" descr="Gráfico&#10;&#10;Descripción generada automáticamente">
            <a:extLst>
              <a:ext uri="{FF2B5EF4-FFF2-40B4-BE49-F238E27FC236}">
                <a16:creationId xmlns:a16="http://schemas.microsoft.com/office/drawing/2014/main" id="{E4874D53-3652-DF45-A1CC-1F2D8E687D49}"/>
              </a:ext>
            </a:extLst>
          </p:cNvPr>
          <p:cNvPicPr>
            <a:picLocks noChangeAspect="1"/>
          </p:cNvPicPr>
          <p:nvPr/>
        </p:nvPicPr>
        <p:blipFill rotWithShape="1">
          <a:blip r:embed="rId2"/>
          <a:srcRect l="8784" t="10746" r="4860" b="10431"/>
          <a:stretch/>
        </p:blipFill>
        <p:spPr>
          <a:xfrm>
            <a:off x="6096000" y="4549653"/>
            <a:ext cx="3195371" cy="1512960"/>
          </a:xfrm>
          <a:prstGeom prst="rect">
            <a:avLst/>
          </a:prstGeom>
        </p:spPr>
      </p:pic>
      <p:cxnSp>
        <p:nvCxnSpPr>
          <p:cNvPr id="9" name="Conector recto 8">
            <a:extLst>
              <a:ext uri="{FF2B5EF4-FFF2-40B4-BE49-F238E27FC236}">
                <a16:creationId xmlns:a16="http://schemas.microsoft.com/office/drawing/2014/main" id="{B55EB80D-F707-8F48-BD0F-350FB4596939}"/>
              </a:ext>
            </a:extLst>
          </p:cNvPr>
          <p:cNvCxnSpPr/>
          <p:nvPr/>
        </p:nvCxnSpPr>
        <p:spPr>
          <a:xfrm>
            <a:off x="5974952" y="6062613"/>
            <a:ext cx="34374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18B1E8C3-EC3E-454F-8621-A7DFEC6CF09A}"/>
              </a:ext>
            </a:extLst>
          </p:cNvPr>
          <p:cNvCxnSpPr/>
          <p:nvPr/>
        </p:nvCxnSpPr>
        <p:spPr>
          <a:xfrm>
            <a:off x="8386968" y="5636759"/>
            <a:ext cx="0" cy="42585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8D13A29C-D161-7E4B-AEFE-C7BE3167438F}"/>
              </a:ext>
            </a:extLst>
          </p:cNvPr>
          <p:cNvCxnSpPr/>
          <p:nvPr/>
        </p:nvCxnSpPr>
        <p:spPr>
          <a:xfrm>
            <a:off x="6775716" y="5636759"/>
            <a:ext cx="0" cy="42585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2" name="Entrada de lápiz 11">
                <a:extLst>
                  <a:ext uri="{FF2B5EF4-FFF2-40B4-BE49-F238E27FC236}">
                    <a16:creationId xmlns:a16="http://schemas.microsoft.com/office/drawing/2014/main" id="{9F200E79-CF8F-5946-A47B-3864E4B6A2D6}"/>
                  </a:ext>
                </a:extLst>
              </p14:cNvPr>
              <p14:cNvContentPartPr/>
              <p14:nvPr/>
            </p14:nvContentPartPr>
            <p14:xfrm>
              <a:off x="6647137" y="5967128"/>
              <a:ext cx="360" cy="360"/>
            </p14:xfrm>
          </p:contentPart>
        </mc:Choice>
        <mc:Fallback xmlns="">
          <p:pic>
            <p:nvPicPr>
              <p:cNvPr id="12" name="Entrada de lápiz 11">
                <a:extLst>
                  <a:ext uri="{FF2B5EF4-FFF2-40B4-BE49-F238E27FC236}">
                    <a16:creationId xmlns:a16="http://schemas.microsoft.com/office/drawing/2014/main" id="{9F200E79-CF8F-5946-A47B-3864E4B6A2D6}"/>
                  </a:ext>
                </a:extLst>
              </p:cNvPr>
              <p:cNvPicPr/>
              <p:nvPr/>
            </p:nvPicPr>
            <p:blipFill>
              <a:blip r:embed="rId4"/>
              <a:stretch>
                <a:fillRect/>
              </a:stretch>
            </p:blipFill>
            <p:spPr>
              <a:xfrm>
                <a:off x="6642817" y="5962808"/>
                <a:ext cx="9000" cy="9000"/>
              </a:xfrm>
              <a:prstGeom prst="rect">
                <a:avLst/>
              </a:prstGeom>
            </p:spPr>
          </p:pic>
        </mc:Fallback>
      </mc:AlternateContent>
      <p:sp>
        <p:nvSpPr>
          <p:cNvPr id="13" name="Llamada con línea 3 12">
            <a:extLst>
              <a:ext uri="{FF2B5EF4-FFF2-40B4-BE49-F238E27FC236}">
                <a16:creationId xmlns:a16="http://schemas.microsoft.com/office/drawing/2014/main" id="{846EA854-E527-1140-84D8-E050D7ACEBCE}"/>
              </a:ext>
            </a:extLst>
          </p:cNvPr>
          <p:cNvSpPr/>
          <p:nvPr/>
        </p:nvSpPr>
        <p:spPr>
          <a:xfrm>
            <a:off x="5888524" y="5423529"/>
            <a:ext cx="758613" cy="139035"/>
          </a:xfrm>
          <a:prstGeom prst="borderCallout3">
            <a:avLst>
              <a:gd name="adj1" fmla="val 18750"/>
              <a:gd name="adj2" fmla="val -8333"/>
              <a:gd name="adj3" fmla="val 18750"/>
              <a:gd name="adj4" fmla="val -16667"/>
              <a:gd name="adj5" fmla="val 100000"/>
              <a:gd name="adj6" fmla="val -16667"/>
              <a:gd name="adj7" fmla="val 386995"/>
              <a:gd name="adj8" fmla="val 70434"/>
            </a:avLst>
          </a:prstGeom>
          <a:solidFill>
            <a:schemeClr val="accent6">
              <a:lumMod val="20000"/>
              <a:lumOff val="80000"/>
            </a:schemeClr>
          </a:solidFill>
          <a:ln w="63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dirty="0">
                <a:solidFill>
                  <a:schemeClr val="tx1"/>
                </a:solidFill>
              </a:rPr>
              <a:t>Región crítica</a:t>
            </a:r>
          </a:p>
        </p:txBody>
      </p:sp>
      <p:sp>
        <p:nvSpPr>
          <p:cNvPr id="14" name="Llamada con línea 3 13">
            <a:extLst>
              <a:ext uri="{FF2B5EF4-FFF2-40B4-BE49-F238E27FC236}">
                <a16:creationId xmlns:a16="http://schemas.microsoft.com/office/drawing/2014/main" id="{9C06CC63-6F07-CE45-AA2C-58B0316B0CA5}"/>
              </a:ext>
            </a:extLst>
          </p:cNvPr>
          <p:cNvSpPr/>
          <p:nvPr/>
        </p:nvSpPr>
        <p:spPr>
          <a:xfrm>
            <a:off x="8793643" y="5415860"/>
            <a:ext cx="758613" cy="139035"/>
          </a:xfrm>
          <a:prstGeom prst="borderCallout3">
            <a:avLst>
              <a:gd name="adj1" fmla="val 18750"/>
              <a:gd name="adj2" fmla="val -8333"/>
              <a:gd name="adj3" fmla="val 18750"/>
              <a:gd name="adj4" fmla="val -16667"/>
              <a:gd name="adj5" fmla="val 100000"/>
              <a:gd name="adj6" fmla="val -16667"/>
              <a:gd name="adj7" fmla="val 386995"/>
              <a:gd name="adj8" fmla="val -567"/>
            </a:avLst>
          </a:prstGeom>
          <a:solidFill>
            <a:schemeClr val="accent6">
              <a:lumMod val="20000"/>
              <a:lumOff val="80000"/>
            </a:schemeClr>
          </a:solidFill>
          <a:ln w="63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dirty="0">
                <a:solidFill>
                  <a:schemeClr val="tx1"/>
                </a:solidFill>
              </a:rPr>
              <a:t>Región crítica</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521CA832-8E45-CF46-AD57-5850F6B5512F}"/>
                  </a:ext>
                </a:extLst>
              </p:cNvPr>
              <p:cNvSpPr txBox="1"/>
              <p:nvPr/>
            </p:nvSpPr>
            <p:spPr>
              <a:xfrm>
                <a:off x="6922509" y="5563589"/>
                <a:ext cx="13358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1−</m:t>
                      </m:r>
                      <m:r>
                        <a:rPr lang="es-ES" b="0" i="1" smtClean="0">
                          <a:latin typeface="Cambria Math" panose="02040503050406030204" pitchFamily="18" charset="0"/>
                          <a:ea typeface="Cambria Math" panose="02040503050406030204" pitchFamily="18" charset="0"/>
                        </a:rPr>
                        <m:t>𝛼</m:t>
                      </m:r>
                      <m:r>
                        <a:rPr lang="es-ES" b="0" i="1" smtClean="0">
                          <a:latin typeface="Cambria Math" panose="02040503050406030204" pitchFamily="18" charset="0"/>
                          <a:ea typeface="Cambria Math" panose="02040503050406030204" pitchFamily="18" charset="0"/>
                        </a:rPr>
                        <m:t>=0,95</m:t>
                      </m:r>
                    </m:oMath>
                  </m:oMathPara>
                </a14:m>
                <a:endParaRPr lang="es-CL" dirty="0"/>
              </a:p>
            </p:txBody>
          </p:sp>
        </mc:Choice>
        <mc:Fallback xmlns="">
          <p:sp>
            <p:nvSpPr>
              <p:cNvPr id="4" name="CuadroTexto 3">
                <a:extLst>
                  <a:ext uri="{FF2B5EF4-FFF2-40B4-BE49-F238E27FC236}">
                    <a16:creationId xmlns:a16="http://schemas.microsoft.com/office/drawing/2014/main" id="{521CA832-8E45-CF46-AD57-5850F6B5512F}"/>
                  </a:ext>
                </a:extLst>
              </p:cNvPr>
              <p:cNvSpPr txBox="1">
                <a:spLocks noRot="1" noChangeAspect="1" noMove="1" noResize="1" noEditPoints="1" noAdjustHandles="1" noChangeArrowheads="1" noChangeShapeType="1" noTextEdit="1"/>
              </p:cNvSpPr>
              <p:nvPr/>
            </p:nvSpPr>
            <p:spPr>
              <a:xfrm>
                <a:off x="6922509" y="5563589"/>
                <a:ext cx="1335879" cy="276999"/>
              </a:xfrm>
              <a:prstGeom prst="rect">
                <a:avLst/>
              </a:prstGeom>
              <a:blipFill>
                <a:blip r:embed="rId5"/>
                <a:stretch>
                  <a:fillRect l="-3774" r="-3774" b="-9091"/>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BDCB2DF4-443A-B44F-8E7D-6897A4280010}"/>
                  </a:ext>
                </a:extLst>
              </p:cNvPr>
              <p:cNvSpPr txBox="1"/>
              <p:nvPr/>
            </p:nvSpPr>
            <p:spPr>
              <a:xfrm>
                <a:off x="5734705" y="5613843"/>
                <a:ext cx="894219" cy="2244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1200" i="1" smtClean="0">
                              <a:latin typeface="Cambria Math" panose="02040503050406030204" pitchFamily="18" charset="0"/>
                            </a:rPr>
                          </m:ctrlPr>
                        </m:sSubPr>
                        <m:e>
                          <m:r>
                            <a:rPr lang="es-ES" sz="1200" b="0" i="1" smtClean="0">
                              <a:latin typeface="Cambria Math" panose="02040503050406030204" pitchFamily="18" charset="0"/>
                            </a:rPr>
                            <m:t>𝑍</m:t>
                          </m:r>
                        </m:e>
                        <m:sub>
                          <m:f>
                            <m:fPr>
                              <m:type m:val="skw"/>
                              <m:ctrlPr>
                                <a:rPr lang="es-CL" sz="1200" i="1" smtClean="0">
                                  <a:latin typeface="Cambria Math" panose="02040503050406030204" pitchFamily="18" charset="0"/>
                                </a:rPr>
                              </m:ctrlPr>
                            </m:fPr>
                            <m:num>
                              <m:r>
                                <a:rPr lang="es-CL" sz="1200" i="1" smtClean="0">
                                  <a:latin typeface="Cambria Math" panose="02040503050406030204" pitchFamily="18" charset="0"/>
                                  <a:ea typeface="Cambria Math" panose="02040503050406030204" pitchFamily="18" charset="0"/>
                                </a:rPr>
                                <m:t>𝛼</m:t>
                              </m:r>
                            </m:num>
                            <m:den>
                              <m:r>
                                <a:rPr lang="es-ES" sz="1200" b="0" i="1" smtClean="0">
                                  <a:latin typeface="Cambria Math" panose="02040503050406030204" pitchFamily="18" charset="0"/>
                                </a:rPr>
                                <m:t>2</m:t>
                              </m:r>
                            </m:den>
                          </m:f>
                        </m:sub>
                      </m:sSub>
                      <m:r>
                        <a:rPr lang="es-ES" sz="1200" b="0" i="1" smtClean="0">
                          <a:latin typeface="Cambria Math" panose="02040503050406030204" pitchFamily="18" charset="0"/>
                        </a:rPr>
                        <m:t>=0,025</m:t>
                      </m:r>
                    </m:oMath>
                  </m:oMathPara>
                </a14:m>
                <a:endParaRPr lang="es-CL" dirty="0"/>
              </a:p>
            </p:txBody>
          </p:sp>
        </mc:Choice>
        <mc:Fallback xmlns="">
          <p:sp>
            <p:nvSpPr>
              <p:cNvPr id="5" name="CuadroTexto 4">
                <a:extLst>
                  <a:ext uri="{FF2B5EF4-FFF2-40B4-BE49-F238E27FC236}">
                    <a16:creationId xmlns:a16="http://schemas.microsoft.com/office/drawing/2014/main" id="{BDCB2DF4-443A-B44F-8E7D-6897A4280010}"/>
                  </a:ext>
                </a:extLst>
              </p:cNvPr>
              <p:cNvSpPr txBox="1">
                <a:spLocks noRot="1" noChangeAspect="1" noMove="1" noResize="1" noEditPoints="1" noAdjustHandles="1" noChangeArrowheads="1" noChangeShapeType="1" noTextEdit="1"/>
              </p:cNvSpPr>
              <p:nvPr/>
            </p:nvSpPr>
            <p:spPr>
              <a:xfrm>
                <a:off x="5734705" y="5613843"/>
                <a:ext cx="894219" cy="224485"/>
              </a:xfrm>
              <a:prstGeom prst="rect">
                <a:avLst/>
              </a:prstGeom>
              <a:blipFill>
                <a:blip r:embed="rId6"/>
                <a:stretch>
                  <a:fillRect l="-8451" t="-111111" r="-4225" b="-18888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2602F32F-09D9-9844-B439-452AF92DFC9C}"/>
                  </a:ext>
                </a:extLst>
              </p:cNvPr>
              <p:cNvSpPr txBox="1"/>
              <p:nvPr/>
            </p:nvSpPr>
            <p:spPr>
              <a:xfrm>
                <a:off x="8793643" y="5614042"/>
                <a:ext cx="894219" cy="2244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1200" i="1" smtClean="0">
                              <a:latin typeface="Cambria Math" panose="02040503050406030204" pitchFamily="18" charset="0"/>
                            </a:rPr>
                          </m:ctrlPr>
                        </m:sSubPr>
                        <m:e>
                          <m:r>
                            <a:rPr lang="es-ES" sz="1200" b="0" i="1" smtClean="0">
                              <a:latin typeface="Cambria Math" panose="02040503050406030204" pitchFamily="18" charset="0"/>
                            </a:rPr>
                            <m:t>𝑍</m:t>
                          </m:r>
                        </m:e>
                        <m:sub>
                          <m:f>
                            <m:fPr>
                              <m:type m:val="skw"/>
                              <m:ctrlPr>
                                <a:rPr lang="es-CL" sz="1200" i="1" smtClean="0">
                                  <a:latin typeface="Cambria Math" panose="02040503050406030204" pitchFamily="18" charset="0"/>
                                </a:rPr>
                              </m:ctrlPr>
                            </m:fPr>
                            <m:num>
                              <m:r>
                                <a:rPr lang="es-CL" sz="1200" i="1" smtClean="0">
                                  <a:latin typeface="Cambria Math" panose="02040503050406030204" pitchFamily="18" charset="0"/>
                                  <a:ea typeface="Cambria Math" panose="02040503050406030204" pitchFamily="18" charset="0"/>
                                </a:rPr>
                                <m:t>𝛼</m:t>
                              </m:r>
                            </m:num>
                            <m:den>
                              <m:r>
                                <a:rPr lang="es-ES" sz="1200" b="0" i="1" smtClean="0">
                                  <a:latin typeface="Cambria Math" panose="02040503050406030204" pitchFamily="18" charset="0"/>
                                </a:rPr>
                                <m:t>2</m:t>
                              </m:r>
                            </m:den>
                          </m:f>
                        </m:sub>
                      </m:sSub>
                      <m:r>
                        <a:rPr lang="es-ES" sz="1200" b="0" i="1" smtClean="0">
                          <a:latin typeface="Cambria Math" panose="02040503050406030204" pitchFamily="18" charset="0"/>
                        </a:rPr>
                        <m:t>=0,025</m:t>
                      </m:r>
                    </m:oMath>
                  </m:oMathPara>
                </a14:m>
                <a:endParaRPr lang="es-CL" dirty="0"/>
              </a:p>
            </p:txBody>
          </p:sp>
        </mc:Choice>
        <mc:Fallback xmlns="">
          <p:sp>
            <p:nvSpPr>
              <p:cNvPr id="19" name="CuadroTexto 18">
                <a:extLst>
                  <a:ext uri="{FF2B5EF4-FFF2-40B4-BE49-F238E27FC236}">
                    <a16:creationId xmlns:a16="http://schemas.microsoft.com/office/drawing/2014/main" id="{2602F32F-09D9-9844-B439-452AF92DFC9C}"/>
                  </a:ext>
                </a:extLst>
              </p:cNvPr>
              <p:cNvSpPr txBox="1">
                <a:spLocks noRot="1" noChangeAspect="1" noMove="1" noResize="1" noEditPoints="1" noAdjustHandles="1" noChangeArrowheads="1" noChangeShapeType="1" noTextEdit="1"/>
              </p:cNvSpPr>
              <p:nvPr/>
            </p:nvSpPr>
            <p:spPr>
              <a:xfrm>
                <a:off x="8793643" y="5614042"/>
                <a:ext cx="894219" cy="224485"/>
              </a:xfrm>
              <a:prstGeom prst="rect">
                <a:avLst/>
              </a:prstGeom>
              <a:blipFill>
                <a:blip r:embed="rId7"/>
                <a:stretch>
                  <a:fillRect l="-8451" t="-111111" r="-4225" b="-188889"/>
                </a:stretch>
              </a:blipFill>
            </p:spPr>
            <p:txBody>
              <a:bodyPr/>
              <a:lstStyle/>
              <a:p>
                <a:r>
                  <a:rPr lang="es-CL">
                    <a:noFill/>
                  </a:rPr>
                  <a:t> </a:t>
                </a:r>
              </a:p>
            </p:txBody>
          </p:sp>
        </mc:Fallback>
      </mc:AlternateContent>
      <p:sp>
        <p:nvSpPr>
          <p:cNvPr id="21" name="Rectángulo 20">
            <a:extLst>
              <a:ext uri="{FF2B5EF4-FFF2-40B4-BE49-F238E27FC236}">
                <a16:creationId xmlns:a16="http://schemas.microsoft.com/office/drawing/2014/main" id="{F820514C-3B34-004C-8B91-972996BD011F}"/>
              </a:ext>
            </a:extLst>
          </p:cNvPr>
          <p:cNvSpPr/>
          <p:nvPr/>
        </p:nvSpPr>
        <p:spPr>
          <a:xfrm>
            <a:off x="2223068" y="2727930"/>
            <a:ext cx="8642156" cy="400110"/>
          </a:xfrm>
          <a:prstGeom prst="rect">
            <a:avLst/>
          </a:prstGeom>
        </p:spPr>
        <p:txBody>
          <a:bodyPr wrap="square">
            <a:spAutoFit/>
          </a:bodyPr>
          <a:lstStyle/>
          <a:p>
            <a:r>
              <a:rPr lang="es-CL" sz="2000" dirty="0"/>
              <a:t>De la muestra, obtenemos la siguiente información:</a:t>
            </a:r>
          </a:p>
        </p:txBody>
      </p:sp>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1542ED98-A5CE-374D-85EC-EEEE0D689D42}"/>
                  </a:ext>
                </a:extLst>
              </p:cNvPr>
              <p:cNvSpPr txBox="1"/>
              <p:nvPr/>
            </p:nvSpPr>
            <p:spPr>
              <a:xfrm>
                <a:off x="7403604" y="6092302"/>
                <a:ext cx="41024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i="1" smtClean="0">
                          <a:latin typeface="Cambria Math" panose="02040503050406030204" pitchFamily="18" charset="0"/>
                          <a:ea typeface="Cambria Math" panose="02040503050406030204" pitchFamily="18" charset="0"/>
                        </a:rPr>
                        <m:t>𝜇</m:t>
                      </m:r>
                      <m:r>
                        <a:rPr lang="es-ES" sz="1200" b="0" i="1" smtClean="0">
                          <a:latin typeface="Cambria Math" panose="02040503050406030204" pitchFamily="18" charset="0"/>
                          <a:ea typeface="Cambria Math" panose="02040503050406030204" pitchFamily="18" charset="0"/>
                        </a:rPr>
                        <m:t>=</m:t>
                      </m:r>
                      <m:r>
                        <a:rPr lang="es-ES" sz="1200" i="1" smtClean="0">
                          <a:latin typeface="Cambria Math" panose="02040503050406030204" pitchFamily="18" charset="0"/>
                        </a:rPr>
                        <m:t>0</m:t>
                      </m:r>
                    </m:oMath>
                  </m:oMathPara>
                </a14:m>
                <a:endParaRPr lang="es-CL" dirty="0"/>
              </a:p>
            </p:txBody>
          </p:sp>
        </mc:Choice>
        <mc:Fallback xmlns="">
          <p:sp>
            <p:nvSpPr>
              <p:cNvPr id="23" name="CuadroTexto 22">
                <a:extLst>
                  <a:ext uri="{FF2B5EF4-FFF2-40B4-BE49-F238E27FC236}">
                    <a16:creationId xmlns:a16="http://schemas.microsoft.com/office/drawing/2014/main" id="{1542ED98-A5CE-374D-85EC-EEEE0D689D42}"/>
                  </a:ext>
                </a:extLst>
              </p:cNvPr>
              <p:cNvSpPr txBox="1">
                <a:spLocks noRot="1" noChangeAspect="1" noMove="1" noResize="1" noEditPoints="1" noAdjustHandles="1" noChangeArrowheads="1" noChangeShapeType="1" noTextEdit="1"/>
              </p:cNvSpPr>
              <p:nvPr/>
            </p:nvSpPr>
            <p:spPr>
              <a:xfrm>
                <a:off x="7403604" y="6092302"/>
                <a:ext cx="410241" cy="184666"/>
              </a:xfrm>
              <a:prstGeom prst="rect">
                <a:avLst/>
              </a:prstGeom>
              <a:blipFill>
                <a:blip r:embed="rId8"/>
                <a:stretch>
                  <a:fillRect l="-9091" r="-6061" b="-125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25D8A381-3451-BE41-9A84-371676031627}"/>
                  </a:ext>
                </a:extLst>
              </p:cNvPr>
              <p:cNvSpPr txBox="1"/>
              <p:nvPr/>
            </p:nvSpPr>
            <p:spPr>
              <a:xfrm>
                <a:off x="2318974" y="1965057"/>
                <a:ext cx="5399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𝑋</m:t>
                      </m:r>
                      <m:r>
                        <a:rPr lang="es-ES" b="0" i="1" smtClean="0">
                          <a:latin typeface="Cambria Math" panose="02040503050406030204" pitchFamily="18" charset="0"/>
                        </a:rPr>
                        <m:t>:</m:t>
                      </m:r>
                      <m:r>
                        <a:rPr lang="es-ES" b="0" i="1" smtClean="0">
                          <a:latin typeface="Cambria Math" panose="02040503050406030204" pitchFamily="18" charset="0"/>
                        </a:rPr>
                        <m:t>𝐴𝑙𝑡𝑢𝑟𝑎</m:t>
                      </m:r>
                      <m:r>
                        <a:rPr lang="es-ES" b="0" i="1" smtClean="0">
                          <a:latin typeface="Cambria Math" panose="02040503050406030204" pitchFamily="18" charset="0"/>
                        </a:rPr>
                        <m:t> </m:t>
                      </m:r>
                      <m:r>
                        <a:rPr lang="es-ES" b="0" i="1" smtClean="0">
                          <a:latin typeface="Cambria Math" panose="02040503050406030204" pitchFamily="18" charset="0"/>
                        </a:rPr>
                        <m:t>𝑑𝑒</m:t>
                      </m:r>
                      <m:r>
                        <a:rPr lang="es-ES" b="0" i="1" smtClean="0">
                          <a:latin typeface="Cambria Math" panose="02040503050406030204" pitchFamily="18" charset="0"/>
                        </a:rPr>
                        <m:t> </m:t>
                      </m:r>
                      <m:r>
                        <a:rPr lang="es-ES" b="0" i="1" smtClean="0">
                          <a:latin typeface="Cambria Math" panose="02040503050406030204" pitchFamily="18" charset="0"/>
                        </a:rPr>
                        <m:t>𝑙𝑜𝑠</m:t>
                      </m:r>
                      <m:r>
                        <a:rPr lang="es-ES" b="0" i="1" smtClean="0">
                          <a:latin typeface="Cambria Math" panose="02040503050406030204" pitchFamily="18" charset="0"/>
                        </a:rPr>
                        <m:t> </m:t>
                      </m:r>
                      <m:r>
                        <a:rPr lang="es-ES" b="0" i="1" smtClean="0">
                          <a:latin typeface="Cambria Math" panose="02040503050406030204" pitchFamily="18" charset="0"/>
                        </a:rPr>
                        <m:t>h𝑜𝑚𝑏𝑟𝑒𝑠</m:t>
                      </m:r>
                      <m:r>
                        <a:rPr lang="es-ES" b="0" i="1" smtClean="0">
                          <a:latin typeface="Cambria Math" panose="02040503050406030204" pitchFamily="18" charset="0"/>
                        </a:rPr>
                        <m:t> </m:t>
                      </m:r>
                      <m:r>
                        <a:rPr lang="es-ES" b="0" i="1" smtClean="0">
                          <a:latin typeface="Cambria Math" panose="02040503050406030204" pitchFamily="18" charset="0"/>
                        </a:rPr>
                        <m:t>𝑚𝑎𝑦𝑜𝑟𝑒𝑠</m:t>
                      </m:r>
                      <m:r>
                        <a:rPr lang="es-ES" b="0" i="1" smtClean="0">
                          <a:latin typeface="Cambria Math" panose="02040503050406030204" pitchFamily="18" charset="0"/>
                        </a:rPr>
                        <m:t> </m:t>
                      </m:r>
                      <m:r>
                        <a:rPr lang="es-ES" b="0" i="1" smtClean="0">
                          <a:latin typeface="Cambria Math" panose="02040503050406030204" pitchFamily="18" charset="0"/>
                        </a:rPr>
                        <m:t>𝑜</m:t>
                      </m:r>
                      <m:r>
                        <a:rPr lang="es-ES" b="0" i="1" smtClean="0">
                          <a:latin typeface="Cambria Math" panose="02040503050406030204" pitchFamily="18" charset="0"/>
                        </a:rPr>
                        <m:t> </m:t>
                      </m:r>
                      <m:r>
                        <a:rPr lang="es-ES" b="0" i="1" smtClean="0">
                          <a:latin typeface="Cambria Math" panose="02040503050406030204" pitchFamily="18" charset="0"/>
                        </a:rPr>
                        <m:t>𝑖𝑔𝑢𝑎𝑙</m:t>
                      </m:r>
                      <m:r>
                        <a:rPr lang="es-ES" b="0" i="1" smtClean="0">
                          <a:latin typeface="Cambria Math" panose="02040503050406030204" pitchFamily="18" charset="0"/>
                        </a:rPr>
                        <m:t> </m:t>
                      </m:r>
                      <m:r>
                        <a:rPr lang="es-ES" b="0" i="1" smtClean="0">
                          <a:latin typeface="Cambria Math" panose="02040503050406030204" pitchFamily="18" charset="0"/>
                        </a:rPr>
                        <m:t>𝑎</m:t>
                      </m:r>
                      <m:r>
                        <a:rPr lang="es-ES" b="0" i="1" smtClean="0">
                          <a:latin typeface="Cambria Math" panose="02040503050406030204" pitchFamily="18" charset="0"/>
                        </a:rPr>
                        <m:t> 18 </m:t>
                      </m:r>
                      <m:r>
                        <a:rPr lang="es-ES" b="0" i="1" smtClean="0">
                          <a:latin typeface="Cambria Math" panose="02040503050406030204" pitchFamily="18" charset="0"/>
                        </a:rPr>
                        <m:t>𝑎</m:t>
                      </m:r>
                      <m:r>
                        <a:rPr lang="es-ES" b="0" i="1" smtClean="0">
                          <a:latin typeface="Cambria Math" panose="02040503050406030204" pitchFamily="18" charset="0"/>
                        </a:rPr>
                        <m:t>ñ</m:t>
                      </m:r>
                      <m:r>
                        <a:rPr lang="es-ES" b="0" i="1" smtClean="0">
                          <a:latin typeface="Cambria Math" panose="02040503050406030204" pitchFamily="18" charset="0"/>
                        </a:rPr>
                        <m:t>𝑜𝑠</m:t>
                      </m:r>
                    </m:oMath>
                  </m:oMathPara>
                </a14:m>
                <a:endParaRPr lang="es-CL" dirty="0"/>
              </a:p>
            </p:txBody>
          </p:sp>
        </mc:Choice>
        <mc:Fallback xmlns="">
          <p:sp>
            <p:nvSpPr>
              <p:cNvPr id="25" name="CuadroTexto 24">
                <a:extLst>
                  <a:ext uri="{FF2B5EF4-FFF2-40B4-BE49-F238E27FC236}">
                    <a16:creationId xmlns:a16="http://schemas.microsoft.com/office/drawing/2014/main" id="{25D8A381-3451-BE41-9A84-371676031627}"/>
                  </a:ext>
                </a:extLst>
              </p:cNvPr>
              <p:cNvSpPr txBox="1">
                <a:spLocks noRot="1" noChangeAspect="1" noMove="1" noResize="1" noEditPoints="1" noAdjustHandles="1" noChangeArrowheads="1" noChangeShapeType="1" noTextEdit="1"/>
              </p:cNvSpPr>
              <p:nvPr/>
            </p:nvSpPr>
            <p:spPr>
              <a:xfrm>
                <a:off x="2318974" y="1965057"/>
                <a:ext cx="5399363" cy="276999"/>
              </a:xfrm>
              <a:prstGeom prst="rect">
                <a:avLst/>
              </a:prstGeom>
              <a:blipFill>
                <a:blip r:embed="rId9"/>
                <a:stretch>
                  <a:fillRect l="-469" t="-4348" r="-469" b="-3478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CDE4637B-062D-3E4D-9287-AD3E2C5E06E9}"/>
                  </a:ext>
                </a:extLst>
              </p:cNvPr>
              <p:cNvSpPr txBox="1"/>
              <p:nvPr/>
            </p:nvSpPr>
            <p:spPr>
              <a:xfrm>
                <a:off x="2318973" y="2263495"/>
                <a:ext cx="9127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𝑋</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,4)</m:t>
                      </m:r>
                    </m:oMath>
                  </m:oMathPara>
                </a14:m>
                <a:endParaRPr lang="es-CL" dirty="0"/>
              </a:p>
            </p:txBody>
          </p:sp>
        </mc:Choice>
        <mc:Fallback xmlns="">
          <p:sp>
            <p:nvSpPr>
              <p:cNvPr id="26" name="CuadroTexto 25">
                <a:extLst>
                  <a:ext uri="{FF2B5EF4-FFF2-40B4-BE49-F238E27FC236}">
                    <a16:creationId xmlns:a16="http://schemas.microsoft.com/office/drawing/2014/main" id="{CDE4637B-062D-3E4D-9287-AD3E2C5E06E9}"/>
                  </a:ext>
                </a:extLst>
              </p:cNvPr>
              <p:cNvSpPr txBox="1">
                <a:spLocks noRot="1" noChangeAspect="1" noMove="1" noResize="1" noEditPoints="1" noAdjustHandles="1" noChangeArrowheads="1" noChangeShapeType="1" noTextEdit="1"/>
              </p:cNvSpPr>
              <p:nvPr/>
            </p:nvSpPr>
            <p:spPr>
              <a:xfrm>
                <a:off x="2318973" y="2263495"/>
                <a:ext cx="912750" cy="276999"/>
              </a:xfrm>
              <a:prstGeom prst="rect">
                <a:avLst/>
              </a:prstGeom>
              <a:blipFill>
                <a:blip r:embed="rId10"/>
                <a:stretch>
                  <a:fillRect l="-5479" t="-4348" r="-8219" b="-30435"/>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6669E8A3-5BD3-5D4B-A21A-AFE77F2BE9DA}"/>
                  </a:ext>
                </a:extLst>
              </p:cNvPr>
              <p:cNvSpPr txBox="1"/>
              <p:nvPr/>
            </p:nvSpPr>
            <p:spPr>
              <a:xfrm>
                <a:off x="7461700" y="4278708"/>
                <a:ext cx="2105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1200" i="1" smtClean="0">
                              <a:latin typeface="Cambria Math" panose="02040503050406030204" pitchFamily="18" charset="0"/>
                            </a:rPr>
                          </m:ctrlPr>
                        </m:sSubPr>
                        <m:e>
                          <m:r>
                            <a:rPr lang="es-ES" sz="1200" b="0" i="1" smtClean="0">
                              <a:latin typeface="Cambria Math" panose="02040503050406030204" pitchFamily="18" charset="0"/>
                            </a:rPr>
                            <m:t>𝐻</m:t>
                          </m:r>
                        </m:e>
                        <m:sub>
                          <m:r>
                            <a:rPr lang="es-ES" sz="1200" b="0" i="1" smtClean="0">
                              <a:latin typeface="Cambria Math" panose="02040503050406030204" pitchFamily="18" charset="0"/>
                            </a:rPr>
                            <m:t>0</m:t>
                          </m:r>
                        </m:sub>
                      </m:sSub>
                    </m:oMath>
                  </m:oMathPara>
                </a14:m>
                <a:endParaRPr lang="es-CL" dirty="0"/>
              </a:p>
            </p:txBody>
          </p:sp>
        </mc:Choice>
        <mc:Fallback xmlns="">
          <p:sp>
            <p:nvSpPr>
              <p:cNvPr id="27" name="CuadroTexto 26">
                <a:extLst>
                  <a:ext uri="{FF2B5EF4-FFF2-40B4-BE49-F238E27FC236}">
                    <a16:creationId xmlns:a16="http://schemas.microsoft.com/office/drawing/2014/main" id="{6669E8A3-5BD3-5D4B-A21A-AFE77F2BE9DA}"/>
                  </a:ext>
                </a:extLst>
              </p:cNvPr>
              <p:cNvSpPr txBox="1">
                <a:spLocks noRot="1" noChangeAspect="1" noMove="1" noResize="1" noEditPoints="1" noAdjustHandles="1" noChangeArrowheads="1" noChangeShapeType="1" noTextEdit="1"/>
              </p:cNvSpPr>
              <p:nvPr/>
            </p:nvSpPr>
            <p:spPr>
              <a:xfrm>
                <a:off x="7461700" y="4278708"/>
                <a:ext cx="210570" cy="184666"/>
              </a:xfrm>
              <a:prstGeom prst="rect">
                <a:avLst/>
              </a:prstGeom>
              <a:blipFill>
                <a:blip r:embed="rId11"/>
                <a:stretch>
                  <a:fillRect l="-16667" r="-5556" b="-125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40517E32-AE37-F34D-B339-A4ABC0596704}"/>
                  </a:ext>
                </a:extLst>
              </p:cNvPr>
              <p:cNvSpPr txBox="1"/>
              <p:nvPr/>
            </p:nvSpPr>
            <p:spPr>
              <a:xfrm>
                <a:off x="3798850" y="3307944"/>
                <a:ext cx="7477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𝑛</m:t>
                      </m:r>
                      <m:r>
                        <a:rPr lang="es-ES" b="0" i="1" smtClean="0">
                          <a:latin typeface="Cambria Math" panose="02040503050406030204" pitchFamily="18" charset="0"/>
                        </a:rPr>
                        <m:t>=15</m:t>
                      </m:r>
                    </m:oMath>
                  </m:oMathPara>
                </a14:m>
                <a:endParaRPr lang="es-CL" dirty="0"/>
              </a:p>
            </p:txBody>
          </p:sp>
        </mc:Choice>
        <mc:Fallback xmlns="">
          <p:sp>
            <p:nvSpPr>
              <p:cNvPr id="28" name="CuadroTexto 27">
                <a:extLst>
                  <a:ext uri="{FF2B5EF4-FFF2-40B4-BE49-F238E27FC236}">
                    <a16:creationId xmlns:a16="http://schemas.microsoft.com/office/drawing/2014/main" id="{40517E32-AE37-F34D-B339-A4ABC0596704}"/>
                  </a:ext>
                </a:extLst>
              </p:cNvPr>
              <p:cNvSpPr txBox="1">
                <a:spLocks noRot="1" noChangeAspect="1" noMove="1" noResize="1" noEditPoints="1" noAdjustHandles="1" noChangeArrowheads="1" noChangeShapeType="1" noTextEdit="1"/>
              </p:cNvSpPr>
              <p:nvPr/>
            </p:nvSpPr>
            <p:spPr>
              <a:xfrm>
                <a:off x="3798850" y="3307944"/>
                <a:ext cx="747769" cy="276999"/>
              </a:xfrm>
              <a:prstGeom prst="rect">
                <a:avLst/>
              </a:prstGeom>
              <a:blipFill>
                <a:blip r:embed="rId12"/>
                <a:stretch>
                  <a:fillRect l="-5000" r="-6667" b="-869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DF7127FD-B6D0-8547-97E4-4AD05681F257}"/>
                  </a:ext>
                </a:extLst>
              </p:cNvPr>
              <p:cNvSpPr txBox="1"/>
              <p:nvPr/>
            </p:nvSpPr>
            <p:spPr>
              <a:xfrm>
                <a:off x="3798850" y="3687550"/>
                <a:ext cx="1063368" cy="276999"/>
              </a:xfrm>
              <a:prstGeom prst="rect">
                <a:avLst/>
              </a:prstGeom>
              <a:noFill/>
            </p:spPr>
            <p:txBody>
              <a:bodyPr wrap="none" lIns="0" tIns="0" rIns="0" bIns="0" rtlCol="0">
                <a:spAutoFit/>
              </a:bodyPr>
              <a:lstStyle/>
              <a:p>
                <a14:m>
                  <m:oMath xmlns:m="http://schemas.openxmlformats.org/officeDocument/2006/math">
                    <m:acc>
                      <m:accPr>
                        <m:chr m:val="̅"/>
                        <m:ctrlPr>
                          <a:rPr lang="es-CL" i="1" smtClean="0">
                            <a:latin typeface="Cambria Math" panose="02040503050406030204" pitchFamily="18" charset="0"/>
                          </a:rPr>
                        </m:ctrlPr>
                      </m:accPr>
                      <m:e>
                        <m:r>
                          <a:rPr lang="es-ES" b="0" i="1" smtClean="0">
                            <a:latin typeface="Cambria Math" panose="02040503050406030204" pitchFamily="18" charset="0"/>
                          </a:rPr>
                          <m:t>𝑥</m:t>
                        </m:r>
                      </m:e>
                    </m:acc>
                    <m:r>
                      <a:rPr lang="es-ES" b="0" i="1" smtClean="0">
                        <a:latin typeface="Cambria Math" panose="02040503050406030204" pitchFamily="18" charset="0"/>
                      </a:rPr>
                      <m:t>=</m:t>
                    </m:r>
                  </m:oMath>
                </a14:m>
                <a:r>
                  <a:rPr lang="es-CL" dirty="0"/>
                  <a:t> 173,47</a:t>
                </a:r>
              </a:p>
            </p:txBody>
          </p:sp>
        </mc:Choice>
        <mc:Fallback xmlns="">
          <p:sp>
            <p:nvSpPr>
              <p:cNvPr id="29" name="CuadroTexto 28">
                <a:extLst>
                  <a:ext uri="{FF2B5EF4-FFF2-40B4-BE49-F238E27FC236}">
                    <a16:creationId xmlns:a16="http://schemas.microsoft.com/office/drawing/2014/main" id="{DF7127FD-B6D0-8547-97E4-4AD05681F257}"/>
                  </a:ext>
                </a:extLst>
              </p:cNvPr>
              <p:cNvSpPr txBox="1">
                <a:spLocks noRot="1" noChangeAspect="1" noMove="1" noResize="1" noEditPoints="1" noAdjustHandles="1" noChangeArrowheads="1" noChangeShapeType="1" noTextEdit="1"/>
              </p:cNvSpPr>
              <p:nvPr/>
            </p:nvSpPr>
            <p:spPr>
              <a:xfrm>
                <a:off x="3798850" y="3687550"/>
                <a:ext cx="1063368" cy="276999"/>
              </a:xfrm>
              <a:prstGeom prst="rect">
                <a:avLst/>
              </a:prstGeom>
              <a:blipFill>
                <a:blip r:embed="rId13"/>
                <a:stretch>
                  <a:fillRect l="-5882" t="-27273" r="-11765" b="-54545"/>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3018E29C-56AA-8345-B02A-68B3CE03FF21}"/>
                  </a:ext>
                </a:extLst>
              </p:cNvPr>
              <p:cNvSpPr txBox="1"/>
              <p:nvPr/>
            </p:nvSpPr>
            <p:spPr>
              <a:xfrm>
                <a:off x="5473201" y="3286137"/>
                <a:ext cx="6227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𝜎</m:t>
                      </m:r>
                      <m:r>
                        <a:rPr lang="es-ES" b="0" i="1" smtClean="0">
                          <a:latin typeface="Cambria Math" panose="02040503050406030204" pitchFamily="18" charset="0"/>
                        </a:rPr>
                        <m:t>=4</m:t>
                      </m:r>
                    </m:oMath>
                  </m:oMathPara>
                </a14:m>
                <a:endParaRPr lang="es-CL" dirty="0"/>
              </a:p>
            </p:txBody>
          </p:sp>
        </mc:Choice>
        <mc:Fallback xmlns="">
          <p:sp>
            <p:nvSpPr>
              <p:cNvPr id="30" name="CuadroTexto 29">
                <a:extLst>
                  <a:ext uri="{FF2B5EF4-FFF2-40B4-BE49-F238E27FC236}">
                    <a16:creationId xmlns:a16="http://schemas.microsoft.com/office/drawing/2014/main" id="{3018E29C-56AA-8345-B02A-68B3CE03FF21}"/>
                  </a:ext>
                </a:extLst>
              </p:cNvPr>
              <p:cNvSpPr txBox="1">
                <a:spLocks noRot="1" noChangeAspect="1" noMove="1" noResize="1" noEditPoints="1" noAdjustHandles="1" noChangeArrowheads="1" noChangeShapeType="1" noTextEdit="1"/>
              </p:cNvSpPr>
              <p:nvPr/>
            </p:nvSpPr>
            <p:spPr>
              <a:xfrm>
                <a:off x="5473201" y="3286137"/>
                <a:ext cx="622799" cy="276999"/>
              </a:xfrm>
              <a:prstGeom prst="rect">
                <a:avLst/>
              </a:prstGeom>
              <a:blipFill>
                <a:blip r:embed="rId14"/>
                <a:stretch>
                  <a:fillRect l="-4000" r="-6000" b="-434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3F70CBDA-C2B6-CB4D-BC22-51CF310DF540}"/>
                  </a:ext>
                </a:extLst>
              </p:cNvPr>
              <p:cNvSpPr txBox="1"/>
              <p:nvPr/>
            </p:nvSpPr>
            <p:spPr>
              <a:xfrm>
                <a:off x="5425111" y="3680176"/>
                <a:ext cx="1386662" cy="33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𝑍</m:t>
                          </m:r>
                        </m:e>
                        <m:sub>
                          <m:f>
                            <m:fPr>
                              <m:type m:val="skw"/>
                              <m:ctrlPr>
                                <a:rPr lang="es-CL" i="1" smtClean="0">
                                  <a:latin typeface="Cambria Math" panose="02040503050406030204" pitchFamily="18" charset="0"/>
                                </a:rPr>
                              </m:ctrlPr>
                            </m:fPr>
                            <m:num>
                              <m:r>
                                <a:rPr lang="es-CL" i="1" smtClean="0">
                                  <a:latin typeface="Cambria Math" panose="02040503050406030204" pitchFamily="18" charset="0"/>
                                  <a:ea typeface="Cambria Math" panose="02040503050406030204" pitchFamily="18" charset="0"/>
                                </a:rPr>
                                <m:t>𝛼</m:t>
                              </m:r>
                            </m:num>
                            <m:den>
                              <m:r>
                                <a:rPr lang="es-ES" b="0" i="1" smtClean="0">
                                  <a:latin typeface="Cambria Math" panose="02040503050406030204" pitchFamily="18" charset="0"/>
                                </a:rPr>
                                <m:t>2</m:t>
                              </m:r>
                            </m:den>
                          </m:f>
                        </m:sub>
                      </m:sSub>
                      <m:r>
                        <a:rPr lang="es-ES" b="0" i="1" smtClean="0">
                          <a:latin typeface="Cambria Math" panose="02040503050406030204" pitchFamily="18" charset="0"/>
                        </a:rPr>
                        <m:t>=−1,96</m:t>
                      </m:r>
                    </m:oMath>
                  </m:oMathPara>
                </a14:m>
                <a:endParaRPr lang="es-CL" dirty="0"/>
              </a:p>
            </p:txBody>
          </p:sp>
        </mc:Choice>
        <mc:Fallback xmlns="">
          <p:sp>
            <p:nvSpPr>
              <p:cNvPr id="31" name="CuadroTexto 30">
                <a:extLst>
                  <a:ext uri="{FF2B5EF4-FFF2-40B4-BE49-F238E27FC236}">
                    <a16:creationId xmlns:a16="http://schemas.microsoft.com/office/drawing/2014/main" id="{3F70CBDA-C2B6-CB4D-BC22-51CF310DF540}"/>
                  </a:ext>
                </a:extLst>
              </p:cNvPr>
              <p:cNvSpPr txBox="1">
                <a:spLocks noRot="1" noChangeAspect="1" noMove="1" noResize="1" noEditPoints="1" noAdjustHandles="1" noChangeArrowheads="1" noChangeShapeType="1" noTextEdit="1"/>
              </p:cNvSpPr>
              <p:nvPr/>
            </p:nvSpPr>
            <p:spPr>
              <a:xfrm>
                <a:off x="5425111" y="3680176"/>
                <a:ext cx="1386662" cy="336631"/>
              </a:xfrm>
              <a:prstGeom prst="rect">
                <a:avLst/>
              </a:prstGeom>
              <a:blipFill>
                <a:blip r:embed="rId15"/>
                <a:stretch>
                  <a:fillRect l="-8182" t="-92857" r="-2727" b="-18928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B1A8D52A-14A9-D74E-AE6B-FBEC848F451D}"/>
                  </a:ext>
                </a:extLst>
              </p:cNvPr>
              <p:cNvSpPr txBox="1"/>
              <p:nvPr/>
            </p:nvSpPr>
            <p:spPr>
              <a:xfrm>
                <a:off x="7182193" y="3635758"/>
                <a:ext cx="1470018" cy="3586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𝑍</m:t>
                          </m:r>
                        </m:e>
                        <m:sub>
                          <m:f>
                            <m:fPr>
                              <m:type m:val="skw"/>
                              <m:ctrlPr>
                                <a:rPr lang="es-CL" i="1" smtClean="0">
                                  <a:latin typeface="Cambria Math" panose="02040503050406030204" pitchFamily="18" charset="0"/>
                                </a:rPr>
                              </m:ctrlPr>
                            </m:fPr>
                            <m:num>
                              <m:r>
                                <a:rPr lang="es-ES" b="0" i="1" smtClean="0">
                                  <a:latin typeface="Cambria Math" panose="02040503050406030204" pitchFamily="18" charset="0"/>
                                </a:rPr>
                                <m:t>1− </m:t>
                              </m:r>
                              <m:r>
                                <a:rPr lang="es-CL" i="1" smtClean="0">
                                  <a:latin typeface="Cambria Math" panose="02040503050406030204" pitchFamily="18" charset="0"/>
                                  <a:ea typeface="Cambria Math" panose="02040503050406030204" pitchFamily="18" charset="0"/>
                                </a:rPr>
                                <m:t>𝛼</m:t>
                              </m:r>
                            </m:num>
                            <m:den>
                              <m:r>
                                <a:rPr lang="es-ES" b="0" i="1" smtClean="0">
                                  <a:latin typeface="Cambria Math" panose="02040503050406030204" pitchFamily="18" charset="0"/>
                                </a:rPr>
                                <m:t>2</m:t>
                              </m:r>
                            </m:den>
                          </m:f>
                        </m:sub>
                      </m:sSub>
                      <m:r>
                        <a:rPr lang="es-ES" b="0" i="1" smtClean="0">
                          <a:latin typeface="Cambria Math" panose="02040503050406030204" pitchFamily="18" charset="0"/>
                        </a:rPr>
                        <m:t>=1,96</m:t>
                      </m:r>
                    </m:oMath>
                  </m:oMathPara>
                </a14:m>
                <a:endParaRPr lang="es-CL" dirty="0"/>
              </a:p>
            </p:txBody>
          </p:sp>
        </mc:Choice>
        <mc:Fallback xmlns="">
          <p:sp>
            <p:nvSpPr>
              <p:cNvPr id="32" name="CuadroTexto 31">
                <a:extLst>
                  <a:ext uri="{FF2B5EF4-FFF2-40B4-BE49-F238E27FC236}">
                    <a16:creationId xmlns:a16="http://schemas.microsoft.com/office/drawing/2014/main" id="{B1A8D52A-14A9-D74E-AE6B-FBEC848F451D}"/>
                  </a:ext>
                </a:extLst>
              </p:cNvPr>
              <p:cNvSpPr txBox="1">
                <a:spLocks noRot="1" noChangeAspect="1" noMove="1" noResize="1" noEditPoints="1" noAdjustHandles="1" noChangeArrowheads="1" noChangeShapeType="1" noTextEdit="1"/>
              </p:cNvSpPr>
              <p:nvPr/>
            </p:nvSpPr>
            <p:spPr>
              <a:xfrm>
                <a:off x="7182193" y="3635758"/>
                <a:ext cx="1470018" cy="358624"/>
              </a:xfrm>
              <a:prstGeom prst="rect">
                <a:avLst/>
              </a:prstGeom>
              <a:blipFill>
                <a:blip r:embed="rId16"/>
                <a:stretch>
                  <a:fillRect l="-2564" t="-86207" r="-2564" b="-17931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539454D8-B0A0-A44B-ACA0-313CED571B1E}"/>
                  </a:ext>
                </a:extLst>
              </p:cNvPr>
              <p:cNvSpPr txBox="1"/>
              <p:nvPr/>
            </p:nvSpPr>
            <p:spPr>
              <a:xfrm>
                <a:off x="6485636" y="6113395"/>
                <a:ext cx="43762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i="1" smtClean="0">
                          <a:latin typeface="Cambria Math" panose="02040503050406030204" pitchFamily="18" charset="0"/>
                          <a:ea typeface="Cambria Math" panose="02040503050406030204" pitchFamily="18" charset="0"/>
                        </a:rPr>
                        <m:t>−</m:t>
                      </m:r>
                      <m:r>
                        <a:rPr lang="es-ES" sz="1200" b="0" i="1" smtClean="0">
                          <a:latin typeface="Cambria Math" panose="02040503050406030204" pitchFamily="18" charset="0"/>
                          <a:ea typeface="Cambria Math" panose="02040503050406030204" pitchFamily="18" charset="0"/>
                        </a:rPr>
                        <m:t>1,96</m:t>
                      </m:r>
                    </m:oMath>
                  </m:oMathPara>
                </a14:m>
                <a:endParaRPr lang="es-CL" dirty="0"/>
              </a:p>
            </p:txBody>
          </p:sp>
        </mc:Choice>
        <mc:Fallback xmlns="">
          <p:sp>
            <p:nvSpPr>
              <p:cNvPr id="33" name="CuadroTexto 32">
                <a:extLst>
                  <a:ext uri="{FF2B5EF4-FFF2-40B4-BE49-F238E27FC236}">
                    <a16:creationId xmlns:a16="http://schemas.microsoft.com/office/drawing/2014/main" id="{539454D8-B0A0-A44B-ACA0-313CED571B1E}"/>
                  </a:ext>
                </a:extLst>
              </p:cNvPr>
              <p:cNvSpPr txBox="1">
                <a:spLocks noRot="1" noChangeAspect="1" noMove="1" noResize="1" noEditPoints="1" noAdjustHandles="1" noChangeArrowheads="1" noChangeShapeType="1" noTextEdit="1"/>
              </p:cNvSpPr>
              <p:nvPr/>
            </p:nvSpPr>
            <p:spPr>
              <a:xfrm>
                <a:off x="6485636" y="6113395"/>
                <a:ext cx="437620" cy="184666"/>
              </a:xfrm>
              <a:prstGeom prst="rect">
                <a:avLst/>
              </a:prstGeom>
              <a:blipFill>
                <a:blip r:embed="rId17"/>
                <a:stretch>
                  <a:fillRect l="-2778" r="-5556" b="-6667"/>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27F6B350-DE8A-914E-B4BE-DEEAC465FEBA}"/>
                  </a:ext>
                </a:extLst>
              </p:cNvPr>
              <p:cNvSpPr txBox="1"/>
              <p:nvPr/>
            </p:nvSpPr>
            <p:spPr>
              <a:xfrm>
                <a:off x="8168158" y="6125984"/>
                <a:ext cx="32220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ea typeface="Cambria Math" panose="02040503050406030204" pitchFamily="18" charset="0"/>
                        </a:rPr>
                        <m:t>1,96</m:t>
                      </m:r>
                    </m:oMath>
                  </m:oMathPara>
                </a14:m>
                <a:endParaRPr lang="es-CL" dirty="0"/>
              </a:p>
            </p:txBody>
          </p:sp>
        </mc:Choice>
        <mc:Fallback xmlns="">
          <p:sp>
            <p:nvSpPr>
              <p:cNvPr id="34" name="CuadroTexto 33">
                <a:extLst>
                  <a:ext uri="{FF2B5EF4-FFF2-40B4-BE49-F238E27FC236}">
                    <a16:creationId xmlns:a16="http://schemas.microsoft.com/office/drawing/2014/main" id="{27F6B350-DE8A-914E-B4BE-DEEAC465FEBA}"/>
                  </a:ext>
                </a:extLst>
              </p:cNvPr>
              <p:cNvSpPr txBox="1">
                <a:spLocks noRot="1" noChangeAspect="1" noMove="1" noResize="1" noEditPoints="1" noAdjustHandles="1" noChangeArrowheads="1" noChangeShapeType="1" noTextEdit="1"/>
              </p:cNvSpPr>
              <p:nvPr/>
            </p:nvSpPr>
            <p:spPr>
              <a:xfrm>
                <a:off x="8168158" y="6125984"/>
                <a:ext cx="322204" cy="184666"/>
              </a:xfrm>
              <a:prstGeom prst="rect">
                <a:avLst/>
              </a:prstGeom>
              <a:blipFill>
                <a:blip r:embed="rId18"/>
                <a:stretch>
                  <a:fillRect l="-11538" r="-11538" b="-6667"/>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5BA932A9-5793-644B-9E08-C353C52BB65D}"/>
                  </a:ext>
                </a:extLst>
              </p:cNvPr>
              <p:cNvSpPr txBox="1"/>
              <p:nvPr/>
            </p:nvSpPr>
            <p:spPr>
              <a:xfrm>
                <a:off x="7749747" y="4278708"/>
                <a:ext cx="58015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i="1" smtClean="0">
                          <a:latin typeface="Cambria Math" panose="02040503050406030204" pitchFamily="18" charset="0"/>
                          <a:ea typeface="Cambria Math" panose="02040503050406030204" pitchFamily="18" charset="0"/>
                        </a:rPr>
                        <m:t>𝜇</m:t>
                      </m:r>
                      <m:r>
                        <a:rPr lang="es-ES" sz="1200" b="0" i="1" smtClean="0">
                          <a:latin typeface="Cambria Math" panose="02040503050406030204" pitchFamily="18" charset="0"/>
                          <a:ea typeface="Cambria Math" panose="02040503050406030204" pitchFamily="18" charset="0"/>
                        </a:rPr>
                        <m:t>=</m:t>
                      </m:r>
                      <m:r>
                        <a:rPr lang="es-ES" sz="1200" i="1" smtClean="0">
                          <a:latin typeface="Cambria Math" panose="02040503050406030204" pitchFamily="18" charset="0"/>
                        </a:rPr>
                        <m:t>1</m:t>
                      </m:r>
                      <m:r>
                        <a:rPr lang="es-ES" sz="1200" b="0" i="1" smtClean="0">
                          <a:latin typeface="Cambria Math" panose="02040503050406030204" pitchFamily="18" charset="0"/>
                        </a:rPr>
                        <m:t>80</m:t>
                      </m:r>
                    </m:oMath>
                  </m:oMathPara>
                </a14:m>
                <a:endParaRPr lang="es-CL" dirty="0"/>
              </a:p>
            </p:txBody>
          </p:sp>
        </mc:Choice>
        <mc:Fallback xmlns="">
          <p:sp>
            <p:nvSpPr>
              <p:cNvPr id="35" name="CuadroTexto 34">
                <a:extLst>
                  <a:ext uri="{FF2B5EF4-FFF2-40B4-BE49-F238E27FC236}">
                    <a16:creationId xmlns:a16="http://schemas.microsoft.com/office/drawing/2014/main" id="{5BA932A9-5793-644B-9E08-C353C52BB65D}"/>
                  </a:ext>
                </a:extLst>
              </p:cNvPr>
              <p:cNvSpPr txBox="1">
                <a:spLocks noRot="1" noChangeAspect="1" noMove="1" noResize="1" noEditPoints="1" noAdjustHandles="1" noChangeArrowheads="1" noChangeShapeType="1" noTextEdit="1"/>
              </p:cNvSpPr>
              <p:nvPr/>
            </p:nvSpPr>
            <p:spPr>
              <a:xfrm>
                <a:off x="7749747" y="4278708"/>
                <a:ext cx="580159" cy="184666"/>
              </a:xfrm>
              <a:prstGeom prst="rect">
                <a:avLst/>
              </a:prstGeom>
              <a:blipFill>
                <a:blip r:embed="rId19"/>
                <a:stretch>
                  <a:fillRect l="-6522" r="-6522" b="-1875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CCC24ADD-081B-5647-A695-9FA9E1C2A151}"/>
                  </a:ext>
                </a:extLst>
              </p:cNvPr>
              <p:cNvSpPr txBox="1"/>
              <p:nvPr/>
            </p:nvSpPr>
            <p:spPr>
              <a:xfrm>
                <a:off x="2558843" y="4799598"/>
                <a:ext cx="1035155" cy="7629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𝑍</m:t>
                      </m:r>
                      <m:r>
                        <a:rPr lang="es-ES" b="0" i="1" smtClean="0">
                          <a:latin typeface="Cambria Math" panose="02040503050406030204" pitchFamily="18" charset="0"/>
                        </a:rPr>
                        <m:t>=</m:t>
                      </m:r>
                      <m:f>
                        <m:fPr>
                          <m:ctrlPr>
                            <a:rPr lang="es-ES" b="0" i="1" smtClean="0">
                              <a:latin typeface="Cambria Math" panose="02040503050406030204" pitchFamily="18" charset="0"/>
                            </a:rPr>
                          </m:ctrlPr>
                        </m:fPr>
                        <m:num>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𝑥</m:t>
                              </m:r>
                            </m:e>
                          </m:acc>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num>
                        <m:den>
                          <m:f>
                            <m:fPr>
                              <m:ctrlPr>
                                <a:rPr lang="es-ES" b="0" i="1" smtClean="0">
                                  <a:latin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𝜎</m:t>
                              </m:r>
                            </m:num>
                            <m:den>
                              <m:rad>
                                <m:radPr>
                                  <m:degHide m:val="on"/>
                                  <m:ctrlPr>
                                    <a:rPr lang="es-ES" b="0" i="1" smtClean="0">
                                      <a:latin typeface="Cambria Math" panose="02040503050406030204" pitchFamily="18" charset="0"/>
                                    </a:rPr>
                                  </m:ctrlPr>
                                </m:radPr>
                                <m:deg/>
                                <m:e>
                                  <m:r>
                                    <a:rPr lang="es-ES" b="0" i="1" smtClean="0">
                                      <a:latin typeface="Cambria Math" panose="02040503050406030204" pitchFamily="18" charset="0"/>
                                    </a:rPr>
                                    <m:t>𝑛</m:t>
                                  </m:r>
                                </m:e>
                              </m:rad>
                            </m:den>
                          </m:f>
                        </m:den>
                      </m:f>
                    </m:oMath>
                  </m:oMathPara>
                </a14:m>
                <a:endParaRPr lang="es-CL" dirty="0"/>
              </a:p>
            </p:txBody>
          </p:sp>
        </mc:Choice>
        <mc:Fallback xmlns="">
          <p:sp>
            <p:nvSpPr>
              <p:cNvPr id="36" name="CuadroTexto 35">
                <a:extLst>
                  <a:ext uri="{FF2B5EF4-FFF2-40B4-BE49-F238E27FC236}">
                    <a16:creationId xmlns:a16="http://schemas.microsoft.com/office/drawing/2014/main" id="{CCC24ADD-081B-5647-A695-9FA9E1C2A151}"/>
                  </a:ext>
                </a:extLst>
              </p:cNvPr>
              <p:cNvSpPr txBox="1">
                <a:spLocks noRot="1" noChangeAspect="1" noMove="1" noResize="1" noEditPoints="1" noAdjustHandles="1" noChangeArrowheads="1" noChangeShapeType="1" noTextEdit="1"/>
              </p:cNvSpPr>
              <p:nvPr/>
            </p:nvSpPr>
            <p:spPr>
              <a:xfrm>
                <a:off x="2558843" y="4799598"/>
                <a:ext cx="1035155" cy="762966"/>
              </a:xfrm>
              <a:prstGeom prst="rect">
                <a:avLst/>
              </a:prstGeom>
              <a:blipFill>
                <a:blip r:embed="rId20"/>
                <a:stretch>
                  <a:fillRect l="-4819" r="-3614" b="-3279"/>
                </a:stretch>
              </a:blipFill>
            </p:spPr>
            <p:txBody>
              <a:bodyPr/>
              <a:lstStyle/>
              <a:p>
                <a:r>
                  <a:rPr lang="es-CL">
                    <a:noFill/>
                  </a:rPr>
                  <a:t> </a:t>
                </a:r>
              </a:p>
            </p:txBody>
          </p:sp>
        </mc:Fallback>
      </mc:AlternateContent>
      <p:sp>
        <p:nvSpPr>
          <p:cNvPr id="3" name="Rectángulo 2">
            <a:extLst>
              <a:ext uri="{FF2B5EF4-FFF2-40B4-BE49-F238E27FC236}">
                <a16:creationId xmlns:a16="http://schemas.microsoft.com/office/drawing/2014/main" id="{790361F7-5DB8-BB49-B84B-C2CBF49CCC71}"/>
              </a:ext>
            </a:extLst>
          </p:cNvPr>
          <p:cNvSpPr/>
          <p:nvPr/>
        </p:nvSpPr>
        <p:spPr>
          <a:xfrm>
            <a:off x="2223068" y="4278708"/>
            <a:ext cx="2252283" cy="369332"/>
          </a:xfrm>
          <a:prstGeom prst="rect">
            <a:avLst/>
          </a:prstGeom>
        </p:spPr>
        <p:txBody>
          <a:bodyPr wrap="none">
            <a:spAutoFit/>
          </a:bodyPr>
          <a:lstStyle/>
          <a:p>
            <a:r>
              <a:rPr lang="es-CL" dirty="0"/>
              <a:t>Estadístico de Prueba:</a:t>
            </a:r>
          </a:p>
        </p:txBody>
      </p:sp>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F8C87C16-DD09-2141-A3A7-96890E221DE0}"/>
                  </a:ext>
                </a:extLst>
              </p:cNvPr>
              <p:cNvSpPr txBox="1"/>
              <p:nvPr/>
            </p:nvSpPr>
            <p:spPr>
              <a:xfrm>
                <a:off x="2504138" y="5744501"/>
                <a:ext cx="1035155" cy="7629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𝑍</m:t>
                      </m:r>
                      <m:r>
                        <a:rPr lang="es-ES" b="0" i="1" smtClean="0">
                          <a:latin typeface="Cambria Math" panose="02040503050406030204" pitchFamily="18" charset="0"/>
                        </a:rPr>
                        <m:t>=</m:t>
                      </m:r>
                      <m:f>
                        <m:fPr>
                          <m:ctrlPr>
                            <a:rPr lang="es-ES" b="0" i="1" smtClean="0">
                              <a:latin typeface="Cambria Math" panose="02040503050406030204" pitchFamily="18" charset="0"/>
                            </a:rPr>
                          </m:ctrlPr>
                        </m:fPr>
                        <m:num>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𝑥</m:t>
                              </m:r>
                            </m:e>
                          </m:acc>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num>
                        <m:den>
                          <m:f>
                            <m:fPr>
                              <m:ctrlPr>
                                <a:rPr lang="es-ES" b="0" i="1" smtClean="0">
                                  <a:latin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𝜎</m:t>
                              </m:r>
                            </m:num>
                            <m:den>
                              <m:rad>
                                <m:radPr>
                                  <m:degHide m:val="on"/>
                                  <m:ctrlPr>
                                    <a:rPr lang="es-ES" b="0" i="1" smtClean="0">
                                      <a:latin typeface="Cambria Math" panose="02040503050406030204" pitchFamily="18" charset="0"/>
                                    </a:rPr>
                                  </m:ctrlPr>
                                </m:radPr>
                                <m:deg/>
                                <m:e>
                                  <m:r>
                                    <a:rPr lang="es-ES" b="0" i="1" smtClean="0">
                                      <a:latin typeface="Cambria Math" panose="02040503050406030204" pitchFamily="18" charset="0"/>
                                    </a:rPr>
                                    <m:t>𝑛</m:t>
                                  </m:r>
                                </m:e>
                              </m:rad>
                            </m:den>
                          </m:f>
                        </m:den>
                      </m:f>
                    </m:oMath>
                  </m:oMathPara>
                </a14:m>
                <a:endParaRPr lang="es-CL" dirty="0"/>
              </a:p>
            </p:txBody>
          </p:sp>
        </mc:Choice>
        <mc:Fallback xmlns="">
          <p:sp>
            <p:nvSpPr>
              <p:cNvPr id="37" name="CuadroTexto 36">
                <a:extLst>
                  <a:ext uri="{FF2B5EF4-FFF2-40B4-BE49-F238E27FC236}">
                    <a16:creationId xmlns:a16="http://schemas.microsoft.com/office/drawing/2014/main" id="{F8C87C16-DD09-2141-A3A7-96890E221DE0}"/>
                  </a:ext>
                </a:extLst>
              </p:cNvPr>
              <p:cNvSpPr txBox="1">
                <a:spLocks noRot="1" noChangeAspect="1" noMove="1" noResize="1" noEditPoints="1" noAdjustHandles="1" noChangeArrowheads="1" noChangeShapeType="1" noTextEdit="1"/>
              </p:cNvSpPr>
              <p:nvPr/>
            </p:nvSpPr>
            <p:spPr>
              <a:xfrm>
                <a:off x="2504138" y="5744501"/>
                <a:ext cx="1035155" cy="762966"/>
              </a:xfrm>
              <a:prstGeom prst="rect">
                <a:avLst/>
              </a:prstGeom>
              <a:blipFill>
                <a:blip r:embed="rId21"/>
                <a:stretch>
                  <a:fillRect l="-4878" r="-3659" b="-1639"/>
                </a:stretch>
              </a:blipFill>
            </p:spPr>
            <p:txBody>
              <a:bodyPr/>
              <a:lstStyle/>
              <a:p>
                <a:r>
                  <a:rPr lang="es-CL">
                    <a:noFill/>
                  </a:rPr>
                  <a:t> </a:t>
                </a:r>
              </a:p>
            </p:txBody>
          </p:sp>
        </mc:Fallback>
      </mc:AlternateContent>
    </p:spTree>
    <p:extLst>
      <p:ext uri="{BB962C8B-B14F-4D97-AF65-F5344CB8AC3E}">
        <p14:creationId xmlns:p14="http://schemas.microsoft.com/office/powerpoint/2010/main" val="2135304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Ejercicio</a:t>
            </a:r>
          </a:p>
        </p:txBody>
      </p:sp>
      <p:sp>
        <p:nvSpPr>
          <p:cNvPr id="17" name="Rectángulo 16">
            <a:extLst>
              <a:ext uri="{FF2B5EF4-FFF2-40B4-BE49-F238E27FC236}">
                <a16:creationId xmlns:a16="http://schemas.microsoft.com/office/drawing/2014/main" id="{64CB20A3-C461-524A-B316-1A706C074A9A}"/>
              </a:ext>
            </a:extLst>
          </p:cNvPr>
          <p:cNvSpPr/>
          <p:nvPr/>
        </p:nvSpPr>
        <p:spPr>
          <a:xfrm>
            <a:off x="2314223" y="1397675"/>
            <a:ext cx="8738726" cy="400110"/>
          </a:xfrm>
          <a:prstGeom prst="rect">
            <a:avLst/>
          </a:prstGeom>
        </p:spPr>
        <p:txBody>
          <a:bodyPr wrap="square">
            <a:spAutoFit/>
          </a:bodyPr>
          <a:lstStyle/>
          <a:p>
            <a:pPr algn="just"/>
            <a:r>
              <a:rPr lang="es-CL" sz="2000" b="1" dirty="0">
                <a:solidFill>
                  <a:srgbClr val="222222"/>
                </a:solidFill>
              </a:rPr>
              <a:t>Ejercicio</a:t>
            </a:r>
            <a:r>
              <a:rPr lang="es-CL" sz="2000" dirty="0">
                <a:solidFill>
                  <a:srgbClr val="222222"/>
                </a:solidFill>
              </a:rPr>
              <a:t>:</a:t>
            </a:r>
            <a:endParaRPr lang="es-CL" sz="2000" b="1" i="0" dirty="0">
              <a:solidFill>
                <a:srgbClr val="FF0000"/>
              </a:solidFill>
              <a:effectLst/>
            </a:endParaRPr>
          </a:p>
        </p:txBody>
      </p:sp>
      <p:pic>
        <p:nvPicPr>
          <p:cNvPr id="8" name="Imagen 7" descr="Gráfico&#10;&#10;Descripción generada automáticamente">
            <a:extLst>
              <a:ext uri="{FF2B5EF4-FFF2-40B4-BE49-F238E27FC236}">
                <a16:creationId xmlns:a16="http://schemas.microsoft.com/office/drawing/2014/main" id="{E4874D53-3652-DF45-A1CC-1F2D8E687D49}"/>
              </a:ext>
            </a:extLst>
          </p:cNvPr>
          <p:cNvPicPr>
            <a:picLocks noChangeAspect="1"/>
          </p:cNvPicPr>
          <p:nvPr/>
        </p:nvPicPr>
        <p:blipFill rotWithShape="1">
          <a:blip r:embed="rId2"/>
          <a:srcRect l="8784" t="10746" r="4860" b="10431"/>
          <a:stretch/>
        </p:blipFill>
        <p:spPr>
          <a:xfrm>
            <a:off x="6096000" y="4549653"/>
            <a:ext cx="3195371" cy="1512960"/>
          </a:xfrm>
          <a:prstGeom prst="rect">
            <a:avLst/>
          </a:prstGeom>
        </p:spPr>
      </p:pic>
      <p:cxnSp>
        <p:nvCxnSpPr>
          <p:cNvPr id="9" name="Conector recto 8">
            <a:extLst>
              <a:ext uri="{FF2B5EF4-FFF2-40B4-BE49-F238E27FC236}">
                <a16:creationId xmlns:a16="http://schemas.microsoft.com/office/drawing/2014/main" id="{B55EB80D-F707-8F48-BD0F-350FB4596939}"/>
              </a:ext>
            </a:extLst>
          </p:cNvPr>
          <p:cNvCxnSpPr/>
          <p:nvPr/>
        </p:nvCxnSpPr>
        <p:spPr>
          <a:xfrm>
            <a:off x="5974952" y="6062613"/>
            <a:ext cx="34374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18B1E8C3-EC3E-454F-8621-A7DFEC6CF09A}"/>
              </a:ext>
            </a:extLst>
          </p:cNvPr>
          <p:cNvCxnSpPr/>
          <p:nvPr/>
        </p:nvCxnSpPr>
        <p:spPr>
          <a:xfrm>
            <a:off x="8386968" y="5636759"/>
            <a:ext cx="0" cy="42585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8D13A29C-D161-7E4B-AEFE-C7BE3167438F}"/>
              </a:ext>
            </a:extLst>
          </p:cNvPr>
          <p:cNvCxnSpPr/>
          <p:nvPr/>
        </p:nvCxnSpPr>
        <p:spPr>
          <a:xfrm>
            <a:off x="6775716" y="5636759"/>
            <a:ext cx="0" cy="42585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2" name="Entrada de lápiz 11">
                <a:extLst>
                  <a:ext uri="{FF2B5EF4-FFF2-40B4-BE49-F238E27FC236}">
                    <a16:creationId xmlns:a16="http://schemas.microsoft.com/office/drawing/2014/main" id="{9F200E79-CF8F-5946-A47B-3864E4B6A2D6}"/>
                  </a:ext>
                </a:extLst>
              </p14:cNvPr>
              <p14:cNvContentPartPr/>
              <p14:nvPr/>
            </p14:nvContentPartPr>
            <p14:xfrm>
              <a:off x="6647137" y="5967128"/>
              <a:ext cx="360" cy="360"/>
            </p14:xfrm>
          </p:contentPart>
        </mc:Choice>
        <mc:Fallback xmlns="">
          <p:pic>
            <p:nvPicPr>
              <p:cNvPr id="12" name="Entrada de lápiz 11">
                <a:extLst>
                  <a:ext uri="{FF2B5EF4-FFF2-40B4-BE49-F238E27FC236}">
                    <a16:creationId xmlns:a16="http://schemas.microsoft.com/office/drawing/2014/main" id="{9F200E79-CF8F-5946-A47B-3864E4B6A2D6}"/>
                  </a:ext>
                </a:extLst>
              </p:cNvPr>
              <p:cNvPicPr/>
              <p:nvPr/>
            </p:nvPicPr>
            <p:blipFill>
              <a:blip r:embed="rId4"/>
              <a:stretch>
                <a:fillRect/>
              </a:stretch>
            </p:blipFill>
            <p:spPr>
              <a:xfrm>
                <a:off x="6642817" y="5962808"/>
                <a:ext cx="9000" cy="9000"/>
              </a:xfrm>
              <a:prstGeom prst="rect">
                <a:avLst/>
              </a:prstGeom>
            </p:spPr>
          </p:pic>
        </mc:Fallback>
      </mc:AlternateContent>
      <p:sp>
        <p:nvSpPr>
          <p:cNvPr id="13" name="Llamada con línea 3 12">
            <a:extLst>
              <a:ext uri="{FF2B5EF4-FFF2-40B4-BE49-F238E27FC236}">
                <a16:creationId xmlns:a16="http://schemas.microsoft.com/office/drawing/2014/main" id="{846EA854-E527-1140-84D8-E050D7ACEBCE}"/>
              </a:ext>
            </a:extLst>
          </p:cNvPr>
          <p:cNvSpPr/>
          <p:nvPr/>
        </p:nvSpPr>
        <p:spPr>
          <a:xfrm>
            <a:off x="5888524" y="5423529"/>
            <a:ext cx="758613" cy="139035"/>
          </a:xfrm>
          <a:prstGeom prst="borderCallout3">
            <a:avLst>
              <a:gd name="adj1" fmla="val 18750"/>
              <a:gd name="adj2" fmla="val -8333"/>
              <a:gd name="adj3" fmla="val 18750"/>
              <a:gd name="adj4" fmla="val -16667"/>
              <a:gd name="adj5" fmla="val 100000"/>
              <a:gd name="adj6" fmla="val -16667"/>
              <a:gd name="adj7" fmla="val 386995"/>
              <a:gd name="adj8" fmla="val 70434"/>
            </a:avLst>
          </a:prstGeom>
          <a:solidFill>
            <a:schemeClr val="accent6">
              <a:lumMod val="20000"/>
              <a:lumOff val="80000"/>
            </a:schemeClr>
          </a:solidFill>
          <a:ln w="63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dirty="0">
                <a:solidFill>
                  <a:schemeClr val="tx1"/>
                </a:solidFill>
              </a:rPr>
              <a:t>Región crítica</a:t>
            </a:r>
          </a:p>
        </p:txBody>
      </p:sp>
      <p:sp>
        <p:nvSpPr>
          <p:cNvPr id="14" name="Llamada con línea 3 13">
            <a:extLst>
              <a:ext uri="{FF2B5EF4-FFF2-40B4-BE49-F238E27FC236}">
                <a16:creationId xmlns:a16="http://schemas.microsoft.com/office/drawing/2014/main" id="{9C06CC63-6F07-CE45-AA2C-58B0316B0CA5}"/>
              </a:ext>
            </a:extLst>
          </p:cNvPr>
          <p:cNvSpPr/>
          <p:nvPr/>
        </p:nvSpPr>
        <p:spPr>
          <a:xfrm>
            <a:off x="8793643" y="5415860"/>
            <a:ext cx="758613" cy="139035"/>
          </a:xfrm>
          <a:prstGeom prst="borderCallout3">
            <a:avLst>
              <a:gd name="adj1" fmla="val 18750"/>
              <a:gd name="adj2" fmla="val -8333"/>
              <a:gd name="adj3" fmla="val 18750"/>
              <a:gd name="adj4" fmla="val -16667"/>
              <a:gd name="adj5" fmla="val 100000"/>
              <a:gd name="adj6" fmla="val -16667"/>
              <a:gd name="adj7" fmla="val 386995"/>
              <a:gd name="adj8" fmla="val -567"/>
            </a:avLst>
          </a:prstGeom>
          <a:solidFill>
            <a:schemeClr val="accent6">
              <a:lumMod val="20000"/>
              <a:lumOff val="80000"/>
            </a:schemeClr>
          </a:solidFill>
          <a:ln w="63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dirty="0">
                <a:solidFill>
                  <a:schemeClr val="tx1"/>
                </a:solidFill>
              </a:rPr>
              <a:t>Región crítica</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521CA832-8E45-CF46-AD57-5850F6B5512F}"/>
                  </a:ext>
                </a:extLst>
              </p:cNvPr>
              <p:cNvSpPr txBox="1"/>
              <p:nvPr/>
            </p:nvSpPr>
            <p:spPr>
              <a:xfrm>
                <a:off x="6922509" y="5563589"/>
                <a:ext cx="13358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1−</m:t>
                      </m:r>
                      <m:r>
                        <a:rPr lang="es-ES" b="0" i="1" smtClean="0">
                          <a:latin typeface="Cambria Math" panose="02040503050406030204" pitchFamily="18" charset="0"/>
                          <a:ea typeface="Cambria Math" panose="02040503050406030204" pitchFamily="18" charset="0"/>
                        </a:rPr>
                        <m:t>𝛼</m:t>
                      </m:r>
                      <m:r>
                        <a:rPr lang="es-ES" b="0" i="1" smtClean="0">
                          <a:latin typeface="Cambria Math" panose="02040503050406030204" pitchFamily="18" charset="0"/>
                          <a:ea typeface="Cambria Math" panose="02040503050406030204" pitchFamily="18" charset="0"/>
                        </a:rPr>
                        <m:t>=0,95</m:t>
                      </m:r>
                    </m:oMath>
                  </m:oMathPara>
                </a14:m>
                <a:endParaRPr lang="es-CL" dirty="0"/>
              </a:p>
            </p:txBody>
          </p:sp>
        </mc:Choice>
        <mc:Fallback xmlns="">
          <p:sp>
            <p:nvSpPr>
              <p:cNvPr id="4" name="CuadroTexto 3">
                <a:extLst>
                  <a:ext uri="{FF2B5EF4-FFF2-40B4-BE49-F238E27FC236}">
                    <a16:creationId xmlns:a16="http://schemas.microsoft.com/office/drawing/2014/main" id="{521CA832-8E45-CF46-AD57-5850F6B5512F}"/>
                  </a:ext>
                </a:extLst>
              </p:cNvPr>
              <p:cNvSpPr txBox="1">
                <a:spLocks noRot="1" noChangeAspect="1" noMove="1" noResize="1" noEditPoints="1" noAdjustHandles="1" noChangeArrowheads="1" noChangeShapeType="1" noTextEdit="1"/>
              </p:cNvSpPr>
              <p:nvPr/>
            </p:nvSpPr>
            <p:spPr>
              <a:xfrm>
                <a:off x="6922509" y="5563589"/>
                <a:ext cx="1335879" cy="276999"/>
              </a:xfrm>
              <a:prstGeom prst="rect">
                <a:avLst/>
              </a:prstGeom>
              <a:blipFill>
                <a:blip r:embed="rId5"/>
                <a:stretch>
                  <a:fillRect l="-3774" r="-3774" b="-9091"/>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BDCB2DF4-443A-B44F-8E7D-6897A4280010}"/>
                  </a:ext>
                </a:extLst>
              </p:cNvPr>
              <p:cNvSpPr txBox="1"/>
              <p:nvPr/>
            </p:nvSpPr>
            <p:spPr>
              <a:xfrm>
                <a:off x="5734705" y="5613843"/>
                <a:ext cx="894219" cy="2244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1200" i="1" smtClean="0">
                              <a:latin typeface="Cambria Math" panose="02040503050406030204" pitchFamily="18" charset="0"/>
                            </a:rPr>
                          </m:ctrlPr>
                        </m:sSubPr>
                        <m:e>
                          <m:r>
                            <a:rPr lang="es-ES" sz="1200" b="0" i="1" smtClean="0">
                              <a:latin typeface="Cambria Math" panose="02040503050406030204" pitchFamily="18" charset="0"/>
                            </a:rPr>
                            <m:t>𝑍</m:t>
                          </m:r>
                        </m:e>
                        <m:sub>
                          <m:f>
                            <m:fPr>
                              <m:type m:val="skw"/>
                              <m:ctrlPr>
                                <a:rPr lang="es-CL" sz="1200" i="1" smtClean="0">
                                  <a:latin typeface="Cambria Math" panose="02040503050406030204" pitchFamily="18" charset="0"/>
                                </a:rPr>
                              </m:ctrlPr>
                            </m:fPr>
                            <m:num>
                              <m:r>
                                <a:rPr lang="es-CL" sz="1200" i="1" smtClean="0">
                                  <a:latin typeface="Cambria Math" panose="02040503050406030204" pitchFamily="18" charset="0"/>
                                  <a:ea typeface="Cambria Math" panose="02040503050406030204" pitchFamily="18" charset="0"/>
                                </a:rPr>
                                <m:t>𝛼</m:t>
                              </m:r>
                            </m:num>
                            <m:den>
                              <m:r>
                                <a:rPr lang="es-ES" sz="1200" b="0" i="1" smtClean="0">
                                  <a:latin typeface="Cambria Math" panose="02040503050406030204" pitchFamily="18" charset="0"/>
                                </a:rPr>
                                <m:t>2</m:t>
                              </m:r>
                            </m:den>
                          </m:f>
                        </m:sub>
                      </m:sSub>
                      <m:r>
                        <a:rPr lang="es-ES" sz="1200" b="0" i="1" smtClean="0">
                          <a:latin typeface="Cambria Math" panose="02040503050406030204" pitchFamily="18" charset="0"/>
                        </a:rPr>
                        <m:t>=0,025</m:t>
                      </m:r>
                    </m:oMath>
                  </m:oMathPara>
                </a14:m>
                <a:endParaRPr lang="es-CL" dirty="0"/>
              </a:p>
            </p:txBody>
          </p:sp>
        </mc:Choice>
        <mc:Fallback xmlns="">
          <p:sp>
            <p:nvSpPr>
              <p:cNvPr id="5" name="CuadroTexto 4">
                <a:extLst>
                  <a:ext uri="{FF2B5EF4-FFF2-40B4-BE49-F238E27FC236}">
                    <a16:creationId xmlns:a16="http://schemas.microsoft.com/office/drawing/2014/main" id="{BDCB2DF4-443A-B44F-8E7D-6897A4280010}"/>
                  </a:ext>
                </a:extLst>
              </p:cNvPr>
              <p:cNvSpPr txBox="1">
                <a:spLocks noRot="1" noChangeAspect="1" noMove="1" noResize="1" noEditPoints="1" noAdjustHandles="1" noChangeArrowheads="1" noChangeShapeType="1" noTextEdit="1"/>
              </p:cNvSpPr>
              <p:nvPr/>
            </p:nvSpPr>
            <p:spPr>
              <a:xfrm>
                <a:off x="5734705" y="5613843"/>
                <a:ext cx="894219" cy="224485"/>
              </a:xfrm>
              <a:prstGeom prst="rect">
                <a:avLst/>
              </a:prstGeom>
              <a:blipFill>
                <a:blip r:embed="rId6"/>
                <a:stretch>
                  <a:fillRect l="-8451" t="-111111" r="-4225" b="-18888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2602F32F-09D9-9844-B439-452AF92DFC9C}"/>
                  </a:ext>
                </a:extLst>
              </p:cNvPr>
              <p:cNvSpPr txBox="1"/>
              <p:nvPr/>
            </p:nvSpPr>
            <p:spPr>
              <a:xfrm>
                <a:off x="8793643" y="5614042"/>
                <a:ext cx="894219" cy="2244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1200" i="1" smtClean="0">
                              <a:latin typeface="Cambria Math" panose="02040503050406030204" pitchFamily="18" charset="0"/>
                            </a:rPr>
                          </m:ctrlPr>
                        </m:sSubPr>
                        <m:e>
                          <m:r>
                            <a:rPr lang="es-ES" sz="1200" b="0" i="1" smtClean="0">
                              <a:latin typeface="Cambria Math" panose="02040503050406030204" pitchFamily="18" charset="0"/>
                            </a:rPr>
                            <m:t>𝑍</m:t>
                          </m:r>
                        </m:e>
                        <m:sub>
                          <m:f>
                            <m:fPr>
                              <m:type m:val="skw"/>
                              <m:ctrlPr>
                                <a:rPr lang="es-CL" sz="1200" i="1" smtClean="0">
                                  <a:latin typeface="Cambria Math" panose="02040503050406030204" pitchFamily="18" charset="0"/>
                                </a:rPr>
                              </m:ctrlPr>
                            </m:fPr>
                            <m:num>
                              <m:r>
                                <a:rPr lang="es-CL" sz="1200" i="1" smtClean="0">
                                  <a:latin typeface="Cambria Math" panose="02040503050406030204" pitchFamily="18" charset="0"/>
                                  <a:ea typeface="Cambria Math" panose="02040503050406030204" pitchFamily="18" charset="0"/>
                                </a:rPr>
                                <m:t>𝛼</m:t>
                              </m:r>
                            </m:num>
                            <m:den>
                              <m:r>
                                <a:rPr lang="es-ES" sz="1200" b="0" i="1" smtClean="0">
                                  <a:latin typeface="Cambria Math" panose="02040503050406030204" pitchFamily="18" charset="0"/>
                                </a:rPr>
                                <m:t>2</m:t>
                              </m:r>
                            </m:den>
                          </m:f>
                        </m:sub>
                      </m:sSub>
                      <m:r>
                        <a:rPr lang="es-ES" sz="1200" b="0" i="1" smtClean="0">
                          <a:latin typeface="Cambria Math" panose="02040503050406030204" pitchFamily="18" charset="0"/>
                        </a:rPr>
                        <m:t>=0,025</m:t>
                      </m:r>
                    </m:oMath>
                  </m:oMathPara>
                </a14:m>
                <a:endParaRPr lang="es-CL" dirty="0"/>
              </a:p>
            </p:txBody>
          </p:sp>
        </mc:Choice>
        <mc:Fallback xmlns="">
          <p:sp>
            <p:nvSpPr>
              <p:cNvPr id="19" name="CuadroTexto 18">
                <a:extLst>
                  <a:ext uri="{FF2B5EF4-FFF2-40B4-BE49-F238E27FC236}">
                    <a16:creationId xmlns:a16="http://schemas.microsoft.com/office/drawing/2014/main" id="{2602F32F-09D9-9844-B439-452AF92DFC9C}"/>
                  </a:ext>
                </a:extLst>
              </p:cNvPr>
              <p:cNvSpPr txBox="1">
                <a:spLocks noRot="1" noChangeAspect="1" noMove="1" noResize="1" noEditPoints="1" noAdjustHandles="1" noChangeArrowheads="1" noChangeShapeType="1" noTextEdit="1"/>
              </p:cNvSpPr>
              <p:nvPr/>
            </p:nvSpPr>
            <p:spPr>
              <a:xfrm>
                <a:off x="8793643" y="5614042"/>
                <a:ext cx="894219" cy="224485"/>
              </a:xfrm>
              <a:prstGeom prst="rect">
                <a:avLst/>
              </a:prstGeom>
              <a:blipFill>
                <a:blip r:embed="rId7"/>
                <a:stretch>
                  <a:fillRect l="-8451" t="-111111" r="-4225" b="-188889"/>
                </a:stretch>
              </a:blipFill>
            </p:spPr>
            <p:txBody>
              <a:bodyPr/>
              <a:lstStyle/>
              <a:p>
                <a:r>
                  <a:rPr lang="es-CL">
                    <a:noFill/>
                  </a:rPr>
                  <a:t> </a:t>
                </a:r>
              </a:p>
            </p:txBody>
          </p:sp>
        </mc:Fallback>
      </mc:AlternateContent>
      <p:sp>
        <p:nvSpPr>
          <p:cNvPr id="21" name="Rectángulo 20">
            <a:extLst>
              <a:ext uri="{FF2B5EF4-FFF2-40B4-BE49-F238E27FC236}">
                <a16:creationId xmlns:a16="http://schemas.microsoft.com/office/drawing/2014/main" id="{F820514C-3B34-004C-8B91-972996BD011F}"/>
              </a:ext>
            </a:extLst>
          </p:cNvPr>
          <p:cNvSpPr/>
          <p:nvPr/>
        </p:nvSpPr>
        <p:spPr>
          <a:xfrm>
            <a:off x="2307846" y="1927586"/>
            <a:ext cx="8642156" cy="400110"/>
          </a:xfrm>
          <a:prstGeom prst="rect">
            <a:avLst/>
          </a:prstGeom>
        </p:spPr>
        <p:txBody>
          <a:bodyPr wrap="square">
            <a:spAutoFit/>
          </a:bodyPr>
          <a:lstStyle/>
          <a:p>
            <a:r>
              <a:rPr lang="es-CL" sz="2000" dirty="0"/>
              <a:t>Calculando el estadístico de prueba:</a:t>
            </a:r>
          </a:p>
        </p:txBody>
      </p:sp>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1542ED98-A5CE-374D-85EC-EEEE0D689D42}"/>
                  </a:ext>
                </a:extLst>
              </p:cNvPr>
              <p:cNvSpPr txBox="1"/>
              <p:nvPr/>
            </p:nvSpPr>
            <p:spPr>
              <a:xfrm>
                <a:off x="7403604" y="6092302"/>
                <a:ext cx="41024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i="1" smtClean="0">
                          <a:latin typeface="Cambria Math" panose="02040503050406030204" pitchFamily="18" charset="0"/>
                          <a:ea typeface="Cambria Math" panose="02040503050406030204" pitchFamily="18" charset="0"/>
                        </a:rPr>
                        <m:t>𝜇</m:t>
                      </m:r>
                      <m:r>
                        <a:rPr lang="es-ES" sz="1200" b="0" i="1" smtClean="0">
                          <a:latin typeface="Cambria Math" panose="02040503050406030204" pitchFamily="18" charset="0"/>
                          <a:ea typeface="Cambria Math" panose="02040503050406030204" pitchFamily="18" charset="0"/>
                        </a:rPr>
                        <m:t>=</m:t>
                      </m:r>
                      <m:r>
                        <a:rPr lang="es-ES" sz="1200" i="1" smtClean="0">
                          <a:latin typeface="Cambria Math" panose="02040503050406030204" pitchFamily="18" charset="0"/>
                        </a:rPr>
                        <m:t>0</m:t>
                      </m:r>
                    </m:oMath>
                  </m:oMathPara>
                </a14:m>
                <a:endParaRPr lang="es-CL" dirty="0"/>
              </a:p>
            </p:txBody>
          </p:sp>
        </mc:Choice>
        <mc:Fallback xmlns="">
          <p:sp>
            <p:nvSpPr>
              <p:cNvPr id="23" name="CuadroTexto 22">
                <a:extLst>
                  <a:ext uri="{FF2B5EF4-FFF2-40B4-BE49-F238E27FC236}">
                    <a16:creationId xmlns:a16="http://schemas.microsoft.com/office/drawing/2014/main" id="{1542ED98-A5CE-374D-85EC-EEEE0D689D42}"/>
                  </a:ext>
                </a:extLst>
              </p:cNvPr>
              <p:cNvSpPr txBox="1">
                <a:spLocks noRot="1" noChangeAspect="1" noMove="1" noResize="1" noEditPoints="1" noAdjustHandles="1" noChangeArrowheads="1" noChangeShapeType="1" noTextEdit="1"/>
              </p:cNvSpPr>
              <p:nvPr/>
            </p:nvSpPr>
            <p:spPr>
              <a:xfrm>
                <a:off x="7403604" y="6092302"/>
                <a:ext cx="410241" cy="184666"/>
              </a:xfrm>
              <a:prstGeom prst="rect">
                <a:avLst/>
              </a:prstGeom>
              <a:blipFill>
                <a:blip r:embed="rId8"/>
                <a:stretch>
                  <a:fillRect l="-9091" r="-6061" b="-125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6669E8A3-5BD3-5D4B-A21A-AFE77F2BE9DA}"/>
                  </a:ext>
                </a:extLst>
              </p:cNvPr>
              <p:cNvSpPr txBox="1"/>
              <p:nvPr/>
            </p:nvSpPr>
            <p:spPr>
              <a:xfrm>
                <a:off x="7461700" y="4278708"/>
                <a:ext cx="2105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1200" i="1" smtClean="0">
                              <a:latin typeface="Cambria Math" panose="02040503050406030204" pitchFamily="18" charset="0"/>
                            </a:rPr>
                          </m:ctrlPr>
                        </m:sSubPr>
                        <m:e>
                          <m:r>
                            <a:rPr lang="es-ES" sz="1200" b="0" i="1" smtClean="0">
                              <a:latin typeface="Cambria Math" panose="02040503050406030204" pitchFamily="18" charset="0"/>
                            </a:rPr>
                            <m:t>𝐻</m:t>
                          </m:r>
                        </m:e>
                        <m:sub>
                          <m:r>
                            <a:rPr lang="es-ES" sz="1200" b="0" i="1" smtClean="0">
                              <a:latin typeface="Cambria Math" panose="02040503050406030204" pitchFamily="18" charset="0"/>
                            </a:rPr>
                            <m:t>0</m:t>
                          </m:r>
                        </m:sub>
                      </m:sSub>
                    </m:oMath>
                  </m:oMathPara>
                </a14:m>
                <a:endParaRPr lang="es-CL" dirty="0"/>
              </a:p>
            </p:txBody>
          </p:sp>
        </mc:Choice>
        <mc:Fallback xmlns="">
          <p:sp>
            <p:nvSpPr>
              <p:cNvPr id="27" name="CuadroTexto 26">
                <a:extLst>
                  <a:ext uri="{FF2B5EF4-FFF2-40B4-BE49-F238E27FC236}">
                    <a16:creationId xmlns:a16="http://schemas.microsoft.com/office/drawing/2014/main" id="{6669E8A3-5BD3-5D4B-A21A-AFE77F2BE9DA}"/>
                  </a:ext>
                </a:extLst>
              </p:cNvPr>
              <p:cNvSpPr txBox="1">
                <a:spLocks noRot="1" noChangeAspect="1" noMove="1" noResize="1" noEditPoints="1" noAdjustHandles="1" noChangeArrowheads="1" noChangeShapeType="1" noTextEdit="1"/>
              </p:cNvSpPr>
              <p:nvPr/>
            </p:nvSpPr>
            <p:spPr>
              <a:xfrm>
                <a:off x="7461700" y="4278708"/>
                <a:ext cx="210570" cy="184666"/>
              </a:xfrm>
              <a:prstGeom prst="rect">
                <a:avLst/>
              </a:prstGeom>
              <a:blipFill>
                <a:blip r:embed="rId9"/>
                <a:stretch>
                  <a:fillRect l="-16667" r="-5556" b="-125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539454D8-B0A0-A44B-ACA0-313CED571B1E}"/>
                  </a:ext>
                </a:extLst>
              </p:cNvPr>
              <p:cNvSpPr txBox="1"/>
              <p:nvPr/>
            </p:nvSpPr>
            <p:spPr>
              <a:xfrm>
                <a:off x="6485636" y="6113395"/>
                <a:ext cx="43762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i="1" smtClean="0">
                          <a:latin typeface="Cambria Math" panose="02040503050406030204" pitchFamily="18" charset="0"/>
                          <a:ea typeface="Cambria Math" panose="02040503050406030204" pitchFamily="18" charset="0"/>
                        </a:rPr>
                        <m:t>−</m:t>
                      </m:r>
                      <m:r>
                        <a:rPr lang="es-ES" sz="1200" b="0" i="1" smtClean="0">
                          <a:latin typeface="Cambria Math" panose="02040503050406030204" pitchFamily="18" charset="0"/>
                          <a:ea typeface="Cambria Math" panose="02040503050406030204" pitchFamily="18" charset="0"/>
                        </a:rPr>
                        <m:t>1,96</m:t>
                      </m:r>
                    </m:oMath>
                  </m:oMathPara>
                </a14:m>
                <a:endParaRPr lang="es-CL" dirty="0"/>
              </a:p>
            </p:txBody>
          </p:sp>
        </mc:Choice>
        <mc:Fallback xmlns="">
          <p:sp>
            <p:nvSpPr>
              <p:cNvPr id="33" name="CuadroTexto 32">
                <a:extLst>
                  <a:ext uri="{FF2B5EF4-FFF2-40B4-BE49-F238E27FC236}">
                    <a16:creationId xmlns:a16="http://schemas.microsoft.com/office/drawing/2014/main" id="{539454D8-B0A0-A44B-ACA0-313CED571B1E}"/>
                  </a:ext>
                </a:extLst>
              </p:cNvPr>
              <p:cNvSpPr txBox="1">
                <a:spLocks noRot="1" noChangeAspect="1" noMove="1" noResize="1" noEditPoints="1" noAdjustHandles="1" noChangeArrowheads="1" noChangeShapeType="1" noTextEdit="1"/>
              </p:cNvSpPr>
              <p:nvPr/>
            </p:nvSpPr>
            <p:spPr>
              <a:xfrm>
                <a:off x="6485636" y="6113395"/>
                <a:ext cx="437620" cy="184666"/>
              </a:xfrm>
              <a:prstGeom prst="rect">
                <a:avLst/>
              </a:prstGeom>
              <a:blipFill>
                <a:blip r:embed="rId10"/>
                <a:stretch>
                  <a:fillRect l="-2778" r="-5556" b="-6667"/>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27F6B350-DE8A-914E-B4BE-DEEAC465FEBA}"/>
                  </a:ext>
                </a:extLst>
              </p:cNvPr>
              <p:cNvSpPr txBox="1"/>
              <p:nvPr/>
            </p:nvSpPr>
            <p:spPr>
              <a:xfrm>
                <a:off x="8168158" y="6125984"/>
                <a:ext cx="32220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ea typeface="Cambria Math" panose="02040503050406030204" pitchFamily="18" charset="0"/>
                        </a:rPr>
                        <m:t>1,96</m:t>
                      </m:r>
                    </m:oMath>
                  </m:oMathPara>
                </a14:m>
                <a:endParaRPr lang="es-CL" dirty="0"/>
              </a:p>
            </p:txBody>
          </p:sp>
        </mc:Choice>
        <mc:Fallback xmlns="">
          <p:sp>
            <p:nvSpPr>
              <p:cNvPr id="34" name="CuadroTexto 33">
                <a:extLst>
                  <a:ext uri="{FF2B5EF4-FFF2-40B4-BE49-F238E27FC236}">
                    <a16:creationId xmlns:a16="http://schemas.microsoft.com/office/drawing/2014/main" id="{27F6B350-DE8A-914E-B4BE-DEEAC465FEBA}"/>
                  </a:ext>
                </a:extLst>
              </p:cNvPr>
              <p:cNvSpPr txBox="1">
                <a:spLocks noRot="1" noChangeAspect="1" noMove="1" noResize="1" noEditPoints="1" noAdjustHandles="1" noChangeArrowheads="1" noChangeShapeType="1" noTextEdit="1"/>
              </p:cNvSpPr>
              <p:nvPr/>
            </p:nvSpPr>
            <p:spPr>
              <a:xfrm>
                <a:off x="8168158" y="6125984"/>
                <a:ext cx="322204" cy="184666"/>
              </a:xfrm>
              <a:prstGeom prst="rect">
                <a:avLst/>
              </a:prstGeom>
              <a:blipFill>
                <a:blip r:embed="rId11"/>
                <a:stretch>
                  <a:fillRect l="-11538" r="-11538" b="-6667"/>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5BA932A9-5793-644B-9E08-C353C52BB65D}"/>
                  </a:ext>
                </a:extLst>
              </p:cNvPr>
              <p:cNvSpPr txBox="1"/>
              <p:nvPr/>
            </p:nvSpPr>
            <p:spPr>
              <a:xfrm>
                <a:off x="7749747" y="4278708"/>
                <a:ext cx="58015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i="1" smtClean="0">
                          <a:latin typeface="Cambria Math" panose="02040503050406030204" pitchFamily="18" charset="0"/>
                          <a:ea typeface="Cambria Math" panose="02040503050406030204" pitchFamily="18" charset="0"/>
                        </a:rPr>
                        <m:t>𝜇</m:t>
                      </m:r>
                      <m:r>
                        <a:rPr lang="es-ES" sz="1200" b="0" i="1" smtClean="0">
                          <a:latin typeface="Cambria Math" panose="02040503050406030204" pitchFamily="18" charset="0"/>
                          <a:ea typeface="Cambria Math" panose="02040503050406030204" pitchFamily="18" charset="0"/>
                        </a:rPr>
                        <m:t>=</m:t>
                      </m:r>
                      <m:r>
                        <a:rPr lang="es-ES" sz="1200" i="1" smtClean="0">
                          <a:latin typeface="Cambria Math" panose="02040503050406030204" pitchFamily="18" charset="0"/>
                        </a:rPr>
                        <m:t>1</m:t>
                      </m:r>
                      <m:r>
                        <a:rPr lang="es-ES" sz="1200" b="0" i="1" smtClean="0">
                          <a:latin typeface="Cambria Math" panose="02040503050406030204" pitchFamily="18" charset="0"/>
                        </a:rPr>
                        <m:t>80</m:t>
                      </m:r>
                    </m:oMath>
                  </m:oMathPara>
                </a14:m>
                <a:endParaRPr lang="es-CL" dirty="0"/>
              </a:p>
            </p:txBody>
          </p:sp>
        </mc:Choice>
        <mc:Fallback xmlns="">
          <p:sp>
            <p:nvSpPr>
              <p:cNvPr id="35" name="CuadroTexto 34">
                <a:extLst>
                  <a:ext uri="{FF2B5EF4-FFF2-40B4-BE49-F238E27FC236}">
                    <a16:creationId xmlns:a16="http://schemas.microsoft.com/office/drawing/2014/main" id="{5BA932A9-5793-644B-9E08-C353C52BB65D}"/>
                  </a:ext>
                </a:extLst>
              </p:cNvPr>
              <p:cNvSpPr txBox="1">
                <a:spLocks noRot="1" noChangeAspect="1" noMove="1" noResize="1" noEditPoints="1" noAdjustHandles="1" noChangeArrowheads="1" noChangeShapeType="1" noTextEdit="1"/>
              </p:cNvSpPr>
              <p:nvPr/>
            </p:nvSpPr>
            <p:spPr>
              <a:xfrm>
                <a:off x="7749747" y="4278708"/>
                <a:ext cx="580159" cy="184666"/>
              </a:xfrm>
              <a:prstGeom prst="rect">
                <a:avLst/>
              </a:prstGeom>
              <a:blipFill>
                <a:blip r:embed="rId12"/>
                <a:stretch>
                  <a:fillRect l="-6522" r="-6522" b="-1875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CCC24ADD-081B-5647-A695-9FA9E1C2A151}"/>
                  </a:ext>
                </a:extLst>
              </p:cNvPr>
              <p:cNvSpPr txBox="1"/>
              <p:nvPr/>
            </p:nvSpPr>
            <p:spPr>
              <a:xfrm>
                <a:off x="2657455" y="2540236"/>
                <a:ext cx="1035155" cy="7629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𝑍</m:t>
                      </m:r>
                      <m:r>
                        <a:rPr lang="es-ES" b="0" i="1" smtClean="0">
                          <a:latin typeface="Cambria Math" panose="02040503050406030204" pitchFamily="18" charset="0"/>
                        </a:rPr>
                        <m:t>=</m:t>
                      </m:r>
                      <m:f>
                        <m:fPr>
                          <m:ctrlPr>
                            <a:rPr lang="es-ES" b="0" i="1" smtClean="0">
                              <a:latin typeface="Cambria Math" panose="02040503050406030204" pitchFamily="18" charset="0"/>
                            </a:rPr>
                          </m:ctrlPr>
                        </m:fPr>
                        <m:num>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𝑥</m:t>
                              </m:r>
                            </m:e>
                          </m:acc>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num>
                        <m:den>
                          <m:f>
                            <m:fPr>
                              <m:ctrlPr>
                                <a:rPr lang="es-ES" b="0" i="1" smtClean="0">
                                  <a:latin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𝜎</m:t>
                              </m:r>
                            </m:num>
                            <m:den>
                              <m:rad>
                                <m:radPr>
                                  <m:degHide m:val="on"/>
                                  <m:ctrlPr>
                                    <a:rPr lang="es-ES" b="0" i="1" smtClean="0">
                                      <a:latin typeface="Cambria Math" panose="02040503050406030204" pitchFamily="18" charset="0"/>
                                    </a:rPr>
                                  </m:ctrlPr>
                                </m:radPr>
                                <m:deg/>
                                <m:e>
                                  <m:r>
                                    <a:rPr lang="es-ES" b="0" i="1" smtClean="0">
                                      <a:latin typeface="Cambria Math" panose="02040503050406030204" pitchFamily="18" charset="0"/>
                                    </a:rPr>
                                    <m:t>𝑛</m:t>
                                  </m:r>
                                </m:e>
                              </m:rad>
                            </m:den>
                          </m:f>
                        </m:den>
                      </m:f>
                    </m:oMath>
                  </m:oMathPara>
                </a14:m>
                <a:endParaRPr lang="es-CL" dirty="0"/>
              </a:p>
            </p:txBody>
          </p:sp>
        </mc:Choice>
        <mc:Fallback xmlns="">
          <p:sp>
            <p:nvSpPr>
              <p:cNvPr id="36" name="CuadroTexto 35">
                <a:extLst>
                  <a:ext uri="{FF2B5EF4-FFF2-40B4-BE49-F238E27FC236}">
                    <a16:creationId xmlns:a16="http://schemas.microsoft.com/office/drawing/2014/main" id="{CCC24ADD-081B-5647-A695-9FA9E1C2A151}"/>
                  </a:ext>
                </a:extLst>
              </p:cNvPr>
              <p:cNvSpPr txBox="1">
                <a:spLocks noRot="1" noChangeAspect="1" noMove="1" noResize="1" noEditPoints="1" noAdjustHandles="1" noChangeArrowheads="1" noChangeShapeType="1" noTextEdit="1"/>
              </p:cNvSpPr>
              <p:nvPr/>
            </p:nvSpPr>
            <p:spPr>
              <a:xfrm>
                <a:off x="2657455" y="2540236"/>
                <a:ext cx="1035155" cy="762966"/>
              </a:xfrm>
              <a:prstGeom prst="rect">
                <a:avLst/>
              </a:prstGeom>
              <a:blipFill>
                <a:blip r:embed="rId13"/>
                <a:stretch>
                  <a:fillRect l="-4878" r="-4878" b="-1639"/>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38" name="CuadroTexto 37">
                <a:extLst>
                  <a:ext uri="{FF2B5EF4-FFF2-40B4-BE49-F238E27FC236}">
                    <a16:creationId xmlns:a16="http://schemas.microsoft.com/office/drawing/2014/main" id="{53A0A059-E8B4-8D49-92DD-3571C54B88DF}"/>
                  </a:ext>
                </a:extLst>
              </p:cNvPr>
              <p:cNvSpPr txBox="1"/>
              <p:nvPr/>
            </p:nvSpPr>
            <p:spPr>
              <a:xfrm>
                <a:off x="4396608" y="2540236"/>
                <a:ext cx="2753190" cy="843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𝑍</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173,47−180</m:t>
                          </m:r>
                        </m:num>
                        <m:den>
                          <m:f>
                            <m:fPr>
                              <m:ctrlPr>
                                <a:rPr lang="es-ES" b="0" i="1" smtClean="0">
                                  <a:latin typeface="Cambria Math" panose="02040503050406030204" pitchFamily="18" charset="0"/>
                                </a:rPr>
                              </m:ctrlPr>
                            </m:fPr>
                            <m:num>
                              <m:r>
                                <a:rPr lang="es-CL" b="0" i="1" smtClean="0">
                                  <a:latin typeface="Cambria Math" panose="02040503050406030204" pitchFamily="18" charset="0"/>
                                </a:rPr>
                                <m:t>4</m:t>
                              </m:r>
                            </m:num>
                            <m:den>
                              <m:rad>
                                <m:radPr>
                                  <m:degHide m:val="on"/>
                                  <m:ctrlPr>
                                    <a:rPr lang="es-ES" b="0" i="1" smtClean="0">
                                      <a:latin typeface="Cambria Math" panose="02040503050406030204" pitchFamily="18" charset="0"/>
                                    </a:rPr>
                                  </m:ctrlPr>
                                </m:radPr>
                                <m:deg/>
                                <m:e>
                                  <m:r>
                                    <a:rPr lang="es-ES" b="0" i="1" smtClean="0">
                                      <a:latin typeface="Cambria Math" panose="02040503050406030204" pitchFamily="18" charset="0"/>
                                    </a:rPr>
                                    <m:t>15</m:t>
                                  </m:r>
                                </m:e>
                              </m:rad>
                            </m:den>
                          </m:f>
                        </m:den>
                      </m:f>
                      <m:r>
                        <a:rPr lang="es-ES" b="0" i="1" smtClean="0">
                          <a:latin typeface="Cambria Math" panose="02040503050406030204" pitchFamily="18" charset="0"/>
                        </a:rPr>
                        <m:t>=−6,32</m:t>
                      </m:r>
                    </m:oMath>
                  </m:oMathPara>
                </a14:m>
                <a:endParaRPr lang="es-CL" dirty="0"/>
              </a:p>
            </p:txBody>
          </p:sp>
        </mc:Choice>
        <mc:Fallback>
          <p:sp>
            <p:nvSpPr>
              <p:cNvPr id="38" name="CuadroTexto 37">
                <a:extLst>
                  <a:ext uri="{FF2B5EF4-FFF2-40B4-BE49-F238E27FC236}">
                    <a16:creationId xmlns:a16="http://schemas.microsoft.com/office/drawing/2014/main" id="{53A0A059-E8B4-8D49-92DD-3571C54B88DF}"/>
                  </a:ext>
                </a:extLst>
              </p:cNvPr>
              <p:cNvSpPr txBox="1">
                <a:spLocks noRot="1" noChangeAspect="1" noMove="1" noResize="1" noEditPoints="1" noAdjustHandles="1" noChangeArrowheads="1" noChangeShapeType="1" noTextEdit="1"/>
              </p:cNvSpPr>
              <p:nvPr/>
            </p:nvSpPr>
            <p:spPr>
              <a:xfrm>
                <a:off x="4396608" y="2540236"/>
                <a:ext cx="2753190" cy="843629"/>
              </a:xfrm>
              <a:prstGeom prst="rect">
                <a:avLst/>
              </a:prstGeom>
              <a:blipFill>
                <a:blip r:embed="rId14"/>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4AAF324E-A122-A444-A308-A9C06A120DCB}"/>
                  </a:ext>
                </a:extLst>
              </p:cNvPr>
              <p:cNvSpPr txBox="1"/>
              <p:nvPr/>
            </p:nvSpPr>
            <p:spPr>
              <a:xfrm>
                <a:off x="5767516" y="6106755"/>
                <a:ext cx="43762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200" i="1" smtClean="0">
                          <a:latin typeface="Cambria Math" panose="02040503050406030204" pitchFamily="18" charset="0"/>
                          <a:ea typeface="Cambria Math" panose="02040503050406030204" pitchFamily="18" charset="0"/>
                        </a:rPr>
                        <m:t>−</m:t>
                      </m:r>
                      <m:r>
                        <a:rPr lang="es-ES" sz="1200" b="0" i="1" smtClean="0">
                          <a:latin typeface="Cambria Math" panose="02040503050406030204" pitchFamily="18" charset="0"/>
                          <a:ea typeface="Cambria Math" panose="02040503050406030204" pitchFamily="18" charset="0"/>
                        </a:rPr>
                        <m:t>6,32</m:t>
                      </m:r>
                    </m:oMath>
                  </m:oMathPara>
                </a14:m>
                <a:endParaRPr lang="es-CL" dirty="0"/>
              </a:p>
            </p:txBody>
          </p:sp>
        </mc:Choice>
        <mc:Fallback xmlns="">
          <p:sp>
            <p:nvSpPr>
              <p:cNvPr id="39" name="CuadroTexto 38">
                <a:extLst>
                  <a:ext uri="{FF2B5EF4-FFF2-40B4-BE49-F238E27FC236}">
                    <a16:creationId xmlns:a16="http://schemas.microsoft.com/office/drawing/2014/main" id="{4AAF324E-A122-A444-A308-A9C06A120DCB}"/>
                  </a:ext>
                </a:extLst>
              </p:cNvPr>
              <p:cNvSpPr txBox="1">
                <a:spLocks noRot="1" noChangeAspect="1" noMove="1" noResize="1" noEditPoints="1" noAdjustHandles="1" noChangeArrowheads="1" noChangeShapeType="1" noTextEdit="1"/>
              </p:cNvSpPr>
              <p:nvPr/>
            </p:nvSpPr>
            <p:spPr>
              <a:xfrm>
                <a:off x="5767516" y="6106755"/>
                <a:ext cx="437620" cy="184666"/>
              </a:xfrm>
              <a:prstGeom prst="rect">
                <a:avLst/>
              </a:prstGeom>
              <a:blipFill>
                <a:blip r:embed="rId15"/>
                <a:stretch>
                  <a:fillRect l="-2857" r="-8571" b="-625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0" name="Rectángulo 39">
                <a:extLst>
                  <a:ext uri="{FF2B5EF4-FFF2-40B4-BE49-F238E27FC236}">
                    <a16:creationId xmlns:a16="http://schemas.microsoft.com/office/drawing/2014/main" id="{26E4A44F-EC9D-DD4C-8308-DB3099F4D912}"/>
                  </a:ext>
                </a:extLst>
              </p:cNvPr>
              <p:cNvSpPr/>
              <p:nvPr/>
            </p:nvSpPr>
            <p:spPr>
              <a:xfrm>
                <a:off x="2326059" y="3532728"/>
                <a:ext cx="8642156" cy="400110"/>
              </a:xfrm>
              <a:prstGeom prst="rect">
                <a:avLst/>
              </a:prstGeom>
            </p:spPr>
            <p:txBody>
              <a:bodyPr wrap="square">
                <a:spAutoFit/>
              </a:bodyPr>
              <a:lstStyle/>
              <a:p>
                <a14:m>
                  <m:oMath xmlns:m="http://schemas.openxmlformats.org/officeDocument/2006/math">
                    <m:r>
                      <a:rPr lang="es-ES" sz="2000" b="0" i="1" smtClean="0">
                        <a:latin typeface="Cambria Math" panose="02040503050406030204" pitchFamily="18" charset="0"/>
                      </a:rPr>
                      <m:t>𝑍</m:t>
                    </m:r>
                    <m:r>
                      <a:rPr lang="es-ES" sz="2000" b="0" i="1" smtClean="0">
                        <a:latin typeface="Cambria Math" panose="02040503050406030204" pitchFamily="18" charset="0"/>
                      </a:rPr>
                      <m:t>=−6,32</m:t>
                    </m:r>
                  </m:oMath>
                </a14:m>
                <a:r>
                  <a:rPr lang="es-CL" sz="2000" dirty="0"/>
                  <a:t>, pertenece a la región de rechazo (por el lado izquierdo).</a:t>
                </a:r>
              </a:p>
            </p:txBody>
          </p:sp>
        </mc:Choice>
        <mc:Fallback xmlns="">
          <p:sp>
            <p:nvSpPr>
              <p:cNvPr id="40" name="Rectángulo 39">
                <a:extLst>
                  <a:ext uri="{FF2B5EF4-FFF2-40B4-BE49-F238E27FC236}">
                    <a16:creationId xmlns:a16="http://schemas.microsoft.com/office/drawing/2014/main" id="{26E4A44F-EC9D-DD4C-8308-DB3099F4D912}"/>
                  </a:ext>
                </a:extLst>
              </p:cNvPr>
              <p:cNvSpPr>
                <a:spLocks noRot="1" noChangeAspect="1" noMove="1" noResize="1" noEditPoints="1" noAdjustHandles="1" noChangeArrowheads="1" noChangeShapeType="1" noTextEdit="1"/>
              </p:cNvSpPr>
              <p:nvPr/>
            </p:nvSpPr>
            <p:spPr>
              <a:xfrm>
                <a:off x="2326059" y="3532728"/>
                <a:ext cx="8642156" cy="400110"/>
              </a:xfrm>
              <a:prstGeom prst="rect">
                <a:avLst/>
              </a:prstGeom>
              <a:blipFill>
                <a:blip r:embed="rId16"/>
                <a:stretch>
                  <a:fillRect t="-9375" b="-28125"/>
                </a:stretch>
              </a:blipFill>
            </p:spPr>
            <p:txBody>
              <a:bodyPr/>
              <a:lstStyle/>
              <a:p>
                <a:r>
                  <a:rPr lang="es-CL">
                    <a:noFill/>
                  </a:rPr>
                  <a:t> </a:t>
                </a:r>
              </a:p>
            </p:txBody>
          </p:sp>
        </mc:Fallback>
      </mc:AlternateContent>
      <p:sp>
        <p:nvSpPr>
          <p:cNvPr id="6" name="Rectángulo 5">
            <a:extLst>
              <a:ext uri="{FF2B5EF4-FFF2-40B4-BE49-F238E27FC236}">
                <a16:creationId xmlns:a16="http://schemas.microsoft.com/office/drawing/2014/main" id="{F1AE0FB1-4C68-5A44-9D2D-88E74FB74458}"/>
              </a:ext>
            </a:extLst>
          </p:cNvPr>
          <p:cNvSpPr/>
          <p:nvPr/>
        </p:nvSpPr>
        <p:spPr>
          <a:xfrm>
            <a:off x="1862680" y="4628243"/>
            <a:ext cx="3629353" cy="923330"/>
          </a:xfrm>
          <a:prstGeom prst="rect">
            <a:avLst/>
          </a:prstGeom>
          <a:solidFill>
            <a:schemeClr val="accent6">
              <a:lumMod val="20000"/>
              <a:lumOff val="80000"/>
            </a:schemeClr>
          </a:solidFill>
        </p:spPr>
        <p:txBody>
          <a:bodyPr wrap="square">
            <a:spAutoFit/>
          </a:bodyPr>
          <a:lstStyle/>
          <a:p>
            <a:pPr algn="just"/>
            <a:r>
              <a:rPr lang="es-CL" dirty="0"/>
              <a:t>Por lo que se rechaza la hipótesis nula que establece una talla media igual a 180 cm. </a:t>
            </a:r>
          </a:p>
        </p:txBody>
      </p:sp>
    </p:spTree>
    <p:extLst>
      <p:ext uri="{BB962C8B-B14F-4D97-AF65-F5344CB8AC3E}">
        <p14:creationId xmlns:p14="http://schemas.microsoft.com/office/powerpoint/2010/main" val="702207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Ejercicio Hipótesis para la media (</a:t>
                </a:r>
                <a14:m>
                  <m:oMath xmlns:m="http://schemas.openxmlformats.org/officeDocument/2006/math">
                    <m:r>
                      <a:rPr lang="es-CL" i="1">
                        <a:solidFill>
                          <a:schemeClr val="accent6">
                            <a:lumMod val="50000"/>
                          </a:schemeClr>
                        </a:solidFill>
                        <a:latin typeface="Cambria Math" panose="02040503050406030204" pitchFamily="18" charset="0"/>
                        <a:ea typeface="Cambria Math" panose="02040503050406030204" pitchFamily="18" charset="0"/>
                      </a:rPr>
                      <m:t>𝝈</m:t>
                    </m:r>
                  </m:oMath>
                </a14:m>
                <a:r>
                  <a:rPr lang="es-CL" dirty="0">
                    <a:solidFill>
                      <a:schemeClr val="accent6">
                        <a:lumMod val="50000"/>
                      </a:schemeClr>
                    </a:solidFill>
                  </a:rPr>
                  <a:t> desconocido)</a:t>
                </a:r>
              </a:p>
            </p:txBody>
          </p:sp>
        </mc:Choice>
        <mc:Fallback xmlns="">
          <p:sp>
            <p:nvSpPr>
              <p:cNvPr id="2" name="Title 1">
                <a:extLst>
                  <a:ext uri="{FF2B5EF4-FFF2-40B4-BE49-F238E27FC236}">
                    <a16:creationId xmlns:a16="http://schemas.microsoft.com/office/drawing/2014/main" id="{FF06150C-338A-9C48-97A2-41072355BE87}"/>
                  </a:ext>
                </a:extLst>
              </p:cNvPr>
              <p:cNvSpPr>
                <a:spLocks noGrp="1" noRot="1" noChangeAspect="1" noMove="1" noResize="1" noEditPoints="1" noAdjustHandles="1" noChangeArrowheads="1" noChangeShapeType="1" noTextEdit="1"/>
              </p:cNvSpPr>
              <p:nvPr>
                <p:ph type="ctrTitle"/>
              </p:nvPr>
            </p:nvSpPr>
            <p:spPr>
              <a:xfrm>
                <a:off x="2452438" y="658912"/>
                <a:ext cx="8738727" cy="594853"/>
              </a:xfrm>
              <a:blipFill>
                <a:blip r:embed="rId2"/>
                <a:stretch>
                  <a:fillRect t="-16667" r="-1449" b="-8333"/>
                </a:stretch>
              </a:blipFill>
            </p:spPr>
            <p:txBody>
              <a:bodyPr/>
              <a:lstStyle/>
              <a:p>
                <a:r>
                  <a:rPr lang="es-CL">
                    <a:noFill/>
                  </a:rPr>
                  <a:t> </a:t>
                </a:r>
              </a:p>
            </p:txBody>
          </p:sp>
        </mc:Fallback>
      </mc:AlternateContent>
      <p:sp>
        <p:nvSpPr>
          <p:cNvPr id="17" name="Rectángulo 16">
            <a:extLst>
              <a:ext uri="{FF2B5EF4-FFF2-40B4-BE49-F238E27FC236}">
                <a16:creationId xmlns:a16="http://schemas.microsoft.com/office/drawing/2014/main" id="{64CB20A3-C461-524A-B316-1A706C074A9A}"/>
              </a:ext>
            </a:extLst>
          </p:cNvPr>
          <p:cNvSpPr/>
          <p:nvPr/>
        </p:nvSpPr>
        <p:spPr>
          <a:xfrm>
            <a:off x="2314223" y="1397675"/>
            <a:ext cx="8738726" cy="400110"/>
          </a:xfrm>
          <a:prstGeom prst="rect">
            <a:avLst/>
          </a:prstGeom>
        </p:spPr>
        <p:txBody>
          <a:bodyPr wrap="square">
            <a:spAutoFit/>
          </a:bodyPr>
          <a:lstStyle/>
          <a:p>
            <a:pPr algn="just"/>
            <a:r>
              <a:rPr lang="es-CL" sz="2000" b="1" dirty="0">
                <a:solidFill>
                  <a:srgbClr val="222222"/>
                </a:solidFill>
              </a:rPr>
              <a:t>Ejercicio</a:t>
            </a:r>
            <a:r>
              <a:rPr lang="es-CL" sz="2000" dirty="0">
                <a:solidFill>
                  <a:srgbClr val="222222"/>
                </a:solidFill>
              </a:rPr>
              <a:t>:</a:t>
            </a:r>
            <a:endParaRPr lang="es-CL" sz="2000" b="1" i="0" dirty="0">
              <a:solidFill>
                <a:srgbClr val="FF0000"/>
              </a:solidFill>
              <a:effectLst/>
            </a:endParaRPr>
          </a:p>
        </p:txBody>
      </p:sp>
      <p:sp>
        <p:nvSpPr>
          <p:cNvPr id="18" name="Rectángulo 17">
            <a:extLst>
              <a:ext uri="{FF2B5EF4-FFF2-40B4-BE49-F238E27FC236}">
                <a16:creationId xmlns:a16="http://schemas.microsoft.com/office/drawing/2014/main" id="{FAEAFEDD-0E73-ED43-9A70-3FEE23B84017}"/>
              </a:ext>
            </a:extLst>
          </p:cNvPr>
          <p:cNvSpPr/>
          <p:nvPr/>
        </p:nvSpPr>
        <p:spPr>
          <a:xfrm>
            <a:off x="2314223" y="1941695"/>
            <a:ext cx="8738726" cy="1938992"/>
          </a:xfrm>
          <a:prstGeom prst="rect">
            <a:avLst/>
          </a:prstGeom>
        </p:spPr>
        <p:txBody>
          <a:bodyPr wrap="square">
            <a:spAutoFit/>
          </a:bodyPr>
          <a:lstStyle/>
          <a:p>
            <a:pPr algn="just"/>
            <a:r>
              <a:rPr lang="es-CL" sz="2000" dirty="0"/>
              <a:t>Sea X la variable ”rentabilidad de cierto tipo de fondos de inversión tras una apreciación fuerte del marco con respecto al dólar”. Se considera que la media de esta variable es 15. Un economista afirma que dicha rentabilidad media ha variado, por lo que lleva a cabo un estudio en las condiciones reseñadas anteriormente sobre una muestra de 9 fondos cuya media muestral resulta ser de 15,308 y cuya varianza muestral es 0,193.</a:t>
            </a:r>
            <a:endParaRPr lang="el-GR" sz="2000" dirty="0">
              <a:solidFill>
                <a:srgbClr val="222222"/>
              </a:solidFill>
            </a:endParaRPr>
          </a:p>
        </p:txBody>
      </p:sp>
      <p:sp>
        <p:nvSpPr>
          <p:cNvPr id="4" name="Rectángulo 3">
            <a:extLst>
              <a:ext uri="{FF2B5EF4-FFF2-40B4-BE49-F238E27FC236}">
                <a16:creationId xmlns:a16="http://schemas.microsoft.com/office/drawing/2014/main" id="{51E4FFE4-5F08-E34C-BAAE-ADA3F09507D1}"/>
              </a:ext>
            </a:extLst>
          </p:cNvPr>
          <p:cNvSpPr/>
          <p:nvPr/>
        </p:nvSpPr>
        <p:spPr>
          <a:xfrm>
            <a:off x="2383331" y="4024597"/>
            <a:ext cx="8600510" cy="1323439"/>
          </a:xfrm>
          <a:prstGeom prst="rect">
            <a:avLst/>
          </a:prstGeom>
        </p:spPr>
        <p:txBody>
          <a:bodyPr wrap="square">
            <a:spAutoFit/>
          </a:bodyPr>
          <a:lstStyle/>
          <a:p>
            <a:pPr marL="342900" indent="-342900" algn="just">
              <a:buAutoNum type="alphaLcParenR"/>
            </a:pPr>
            <a:r>
              <a:rPr lang="es-CL" sz="2000" dirty="0"/>
              <a:t>Especificando las hipótesis necesarias, contrastar la afirmación del economista al 5 %. </a:t>
            </a:r>
          </a:p>
          <a:p>
            <a:pPr marL="342900" indent="-342900" algn="just">
              <a:buAutoNum type="alphaLcParenR"/>
            </a:pPr>
            <a:r>
              <a:rPr lang="es-CL" sz="2000" dirty="0"/>
              <a:t>A partir del resultado de a), razonar si el intervalo de confianza para la media al 95 % contendrá o no al valor 15. </a:t>
            </a:r>
          </a:p>
        </p:txBody>
      </p:sp>
    </p:spTree>
    <p:extLst>
      <p:ext uri="{BB962C8B-B14F-4D97-AF65-F5344CB8AC3E}">
        <p14:creationId xmlns:p14="http://schemas.microsoft.com/office/powerpoint/2010/main" val="4225842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Ejercicio</a:t>
            </a:r>
          </a:p>
        </p:txBody>
      </p:sp>
      <p:sp>
        <p:nvSpPr>
          <p:cNvPr id="17" name="Rectángulo 16">
            <a:extLst>
              <a:ext uri="{FF2B5EF4-FFF2-40B4-BE49-F238E27FC236}">
                <a16:creationId xmlns:a16="http://schemas.microsoft.com/office/drawing/2014/main" id="{64CB20A3-C461-524A-B316-1A706C074A9A}"/>
              </a:ext>
            </a:extLst>
          </p:cNvPr>
          <p:cNvSpPr/>
          <p:nvPr/>
        </p:nvSpPr>
        <p:spPr>
          <a:xfrm>
            <a:off x="2314223" y="1397675"/>
            <a:ext cx="8738726" cy="400110"/>
          </a:xfrm>
          <a:prstGeom prst="rect">
            <a:avLst/>
          </a:prstGeom>
        </p:spPr>
        <p:txBody>
          <a:bodyPr wrap="square">
            <a:spAutoFit/>
          </a:bodyPr>
          <a:lstStyle/>
          <a:p>
            <a:pPr algn="just"/>
            <a:r>
              <a:rPr lang="es-CL" sz="2000" b="1" dirty="0">
                <a:solidFill>
                  <a:srgbClr val="222222"/>
                </a:solidFill>
              </a:rPr>
              <a:t>Desarrollo</a:t>
            </a:r>
            <a:r>
              <a:rPr lang="es-CL" sz="2000" dirty="0">
                <a:solidFill>
                  <a:srgbClr val="222222"/>
                </a:solidFill>
              </a:rPr>
              <a:t>:</a:t>
            </a:r>
            <a:endParaRPr lang="es-CL" sz="2000" b="1" i="0" dirty="0">
              <a:solidFill>
                <a:srgbClr val="FF0000"/>
              </a:solidFill>
              <a:effectLst/>
            </a:endParaRPr>
          </a:p>
        </p:txBody>
      </p:sp>
      <p:sp>
        <p:nvSpPr>
          <p:cNvPr id="4" name="Rectángulo 3">
            <a:extLst>
              <a:ext uri="{FF2B5EF4-FFF2-40B4-BE49-F238E27FC236}">
                <a16:creationId xmlns:a16="http://schemas.microsoft.com/office/drawing/2014/main" id="{51E4FFE4-5F08-E34C-BAAE-ADA3F09507D1}"/>
              </a:ext>
            </a:extLst>
          </p:cNvPr>
          <p:cNvSpPr/>
          <p:nvPr/>
        </p:nvSpPr>
        <p:spPr>
          <a:xfrm>
            <a:off x="2314223" y="1941695"/>
            <a:ext cx="8600510" cy="369332"/>
          </a:xfrm>
          <a:prstGeom prst="rect">
            <a:avLst/>
          </a:prstGeom>
        </p:spPr>
        <p:txBody>
          <a:bodyPr wrap="square">
            <a:spAutoFit/>
          </a:bodyPr>
          <a:lstStyle/>
          <a:p>
            <a:pPr marL="342900" indent="-342900" algn="just">
              <a:buAutoNum type="alphaLcParenR"/>
            </a:pPr>
            <a:r>
              <a:rPr lang="es-CL" dirty="0"/>
              <a:t>Especificando las hipótesis necesarias, contrastar la afirmación del economista al 5 %. </a:t>
            </a:r>
          </a:p>
        </p:txBody>
      </p:sp>
      <p:sp>
        <p:nvSpPr>
          <p:cNvPr id="7" name="Rectángulo 6">
            <a:extLst>
              <a:ext uri="{FF2B5EF4-FFF2-40B4-BE49-F238E27FC236}">
                <a16:creationId xmlns:a16="http://schemas.microsoft.com/office/drawing/2014/main" id="{44592D9A-0CEB-6B42-B02C-43B6037CB0DE}"/>
              </a:ext>
            </a:extLst>
          </p:cNvPr>
          <p:cNvSpPr/>
          <p:nvPr/>
        </p:nvSpPr>
        <p:spPr>
          <a:xfrm>
            <a:off x="2231312" y="3417773"/>
            <a:ext cx="3195371" cy="369332"/>
          </a:xfrm>
          <a:prstGeom prst="rect">
            <a:avLst/>
          </a:prstGeom>
        </p:spPr>
        <p:txBody>
          <a:bodyPr wrap="square">
            <a:spAutoFit/>
          </a:bodyPr>
          <a:lstStyle/>
          <a:p>
            <a:pPr algn="just"/>
            <a:r>
              <a:rPr lang="es-CL" dirty="0"/>
              <a:t>Rechazamos H</a:t>
            </a:r>
            <a:r>
              <a:rPr lang="es-CL" baseline="-25000" dirty="0"/>
              <a:t>0 </a:t>
            </a:r>
            <a:r>
              <a:rPr lang="es-CL" dirty="0"/>
              <a:t>a nivel del 5% si: </a:t>
            </a: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BAAEAA5A-3C85-EF40-AC47-BB181F0E41C3}"/>
                  </a:ext>
                </a:extLst>
              </p:cNvPr>
              <p:cNvSpPr txBox="1"/>
              <p:nvPr/>
            </p:nvSpPr>
            <p:spPr>
              <a:xfrm>
                <a:off x="3481257" y="2476240"/>
                <a:ext cx="11104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𝑜</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=15</m:t>
                      </m:r>
                    </m:oMath>
                  </m:oMathPara>
                </a14:m>
                <a:endParaRPr lang="es-CL" dirty="0"/>
              </a:p>
            </p:txBody>
          </p:sp>
        </mc:Choice>
        <mc:Fallback xmlns="">
          <p:sp>
            <p:nvSpPr>
              <p:cNvPr id="8" name="CuadroTexto 7">
                <a:extLst>
                  <a:ext uri="{FF2B5EF4-FFF2-40B4-BE49-F238E27FC236}">
                    <a16:creationId xmlns:a16="http://schemas.microsoft.com/office/drawing/2014/main" id="{BAAEAA5A-3C85-EF40-AC47-BB181F0E41C3}"/>
                  </a:ext>
                </a:extLst>
              </p:cNvPr>
              <p:cNvSpPr txBox="1">
                <a:spLocks noRot="1" noChangeAspect="1" noMove="1" noResize="1" noEditPoints="1" noAdjustHandles="1" noChangeArrowheads="1" noChangeShapeType="1" noTextEdit="1"/>
              </p:cNvSpPr>
              <p:nvPr/>
            </p:nvSpPr>
            <p:spPr>
              <a:xfrm>
                <a:off x="3481257" y="2476240"/>
                <a:ext cx="1110432" cy="276999"/>
              </a:xfrm>
              <a:prstGeom prst="rect">
                <a:avLst/>
              </a:prstGeom>
              <a:blipFill>
                <a:blip r:embed="rId2"/>
                <a:stretch>
                  <a:fillRect l="-4545" r="-4545" b="-26087"/>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69AC018A-6977-414A-8836-26143505152B}"/>
                  </a:ext>
                </a:extLst>
              </p:cNvPr>
              <p:cNvSpPr txBox="1"/>
              <p:nvPr/>
            </p:nvSpPr>
            <p:spPr>
              <a:xfrm>
                <a:off x="3466754" y="2846248"/>
                <a:ext cx="10997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1</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15</m:t>
                      </m:r>
                    </m:oMath>
                  </m:oMathPara>
                </a14:m>
                <a:endParaRPr lang="es-CL" dirty="0"/>
              </a:p>
            </p:txBody>
          </p:sp>
        </mc:Choice>
        <mc:Fallback xmlns="">
          <p:sp>
            <p:nvSpPr>
              <p:cNvPr id="9" name="CuadroTexto 8">
                <a:extLst>
                  <a:ext uri="{FF2B5EF4-FFF2-40B4-BE49-F238E27FC236}">
                    <a16:creationId xmlns:a16="http://schemas.microsoft.com/office/drawing/2014/main" id="{69AC018A-6977-414A-8836-26143505152B}"/>
                  </a:ext>
                </a:extLst>
              </p:cNvPr>
              <p:cNvSpPr txBox="1">
                <a:spLocks noRot="1" noChangeAspect="1" noMove="1" noResize="1" noEditPoints="1" noAdjustHandles="1" noChangeArrowheads="1" noChangeShapeType="1" noTextEdit="1"/>
              </p:cNvSpPr>
              <p:nvPr/>
            </p:nvSpPr>
            <p:spPr>
              <a:xfrm>
                <a:off x="3466754" y="2846248"/>
                <a:ext cx="1099788" cy="276999"/>
              </a:xfrm>
              <a:prstGeom prst="rect">
                <a:avLst/>
              </a:prstGeom>
              <a:blipFill>
                <a:blip r:embed="rId3"/>
                <a:stretch>
                  <a:fillRect l="-4598" r="-4598" b="-2727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75B5DD6B-5E70-CA42-9487-1633F2D0D2AF}"/>
                  </a:ext>
                </a:extLst>
              </p:cNvPr>
              <p:cNvSpPr txBox="1"/>
              <p:nvPr/>
            </p:nvSpPr>
            <p:spPr>
              <a:xfrm>
                <a:off x="5710358" y="3230174"/>
                <a:ext cx="1873783" cy="810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𝑡</m:t>
                      </m:r>
                      <m:r>
                        <a:rPr lang="es-ES" b="0" i="1" smtClean="0">
                          <a:latin typeface="Cambria Math" panose="02040503050406030204" pitchFamily="18" charset="0"/>
                        </a:rPr>
                        <m:t>=</m:t>
                      </m:r>
                      <m:d>
                        <m:dPr>
                          <m:begChr m:val="|"/>
                          <m:endChr m:val="|"/>
                          <m:ctrlPr>
                            <a:rPr lang="es-ES" b="0" i="1" smtClean="0">
                              <a:latin typeface="Cambria Math" panose="02040503050406030204" pitchFamily="18" charset="0"/>
                            </a:rPr>
                          </m:ctrlPr>
                        </m:dPr>
                        <m:e>
                          <m:f>
                            <m:fPr>
                              <m:ctrlPr>
                                <a:rPr lang="es-ES" i="1">
                                  <a:latin typeface="Cambria Math" panose="02040503050406030204" pitchFamily="18" charset="0"/>
                                </a:rPr>
                              </m:ctrlPr>
                            </m:fPr>
                            <m:num>
                              <m:acc>
                                <m:accPr>
                                  <m:chr m:val="̅"/>
                                  <m:ctrlPr>
                                    <a:rPr lang="es-ES" i="1">
                                      <a:latin typeface="Cambria Math" panose="02040503050406030204" pitchFamily="18" charset="0"/>
                                    </a:rPr>
                                  </m:ctrlPr>
                                </m:accPr>
                                <m:e>
                                  <m:r>
                                    <a:rPr lang="es-ES" i="1">
                                      <a:latin typeface="Cambria Math" panose="02040503050406030204" pitchFamily="18" charset="0"/>
                                    </a:rPr>
                                    <m:t>𝑥</m:t>
                                  </m:r>
                                </m:e>
                              </m:acc>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𝜇</m:t>
                              </m:r>
                            </m:num>
                            <m:den>
                              <m:f>
                                <m:fPr>
                                  <m:ctrlPr>
                                    <a:rPr lang="es-ES" i="1">
                                      <a:latin typeface="Cambria Math" panose="02040503050406030204" pitchFamily="18" charset="0"/>
                                    </a:rPr>
                                  </m:ctrlPr>
                                </m:fPr>
                                <m:num>
                                  <m:r>
                                    <a:rPr lang="es-ES" i="1">
                                      <a:latin typeface="Cambria Math" panose="02040503050406030204" pitchFamily="18" charset="0"/>
                                    </a:rPr>
                                    <m:t>𝑆</m:t>
                                  </m:r>
                                </m:num>
                                <m:den>
                                  <m:rad>
                                    <m:radPr>
                                      <m:degHide m:val="on"/>
                                      <m:ctrlPr>
                                        <a:rPr lang="es-ES" i="1">
                                          <a:latin typeface="Cambria Math" panose="02040503050406030204" pitchFamily="18" charset="0"/>
                                        </a:rPr>
                                      </m:ctrlPr>
                                    </m:radPr>
                                    <m:deg/>
                                    <m:e>
                                      <m:r>
                                        <a:rPr lang="es-ES" i="1">
                                          <a:latin typeface="Cambria Math" panose="02040503050406030204" pitchFamily="18" charset="0"/>
                                        </a:rPr>
                                        <m:t>𝑛</m:t>
                                      </m:r>
                                    </m:e>
                                  </m:rad>
                                </m:den>
                              </m:f>
                            </m:den>
                          </m:f>
                        </m:e>
                      </m:d>
                      <m:r>
                        <a:rPr lang="es-ES" b="0" i="1" smtClean="0">
                          <a:latin typeface="Cambria Math" panose="02040503050406030204" pitchFamily="18" charset="0"/>
                        </a:rPr>
                        <m:t>&gt;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𝑡</m:t>
                          </m:r>
                        </m:e>
                        <m:sub>
                          <m:r>
                            <a:rPr lang="es-ES" b="0" i="1" smtClean="0">
                              <a:latin typeface="Cambria Math" panose="02040503050406030204" pitchFamily="18" charset="0"/>
                            </a:rPr>
                            <m:t>𝑛</m:t>
                          </m:r>
                          <m:r>
                            <a:rPr lang="es-ES" b="0" i="1" smtClean="0">
                              <a:latin typeface="Cambria Math" panose="02040503050406030204" pitchFamily="18" charset="0"/>
                            </a:rPr>
                            <m:t>−1</m:t>
                          </m:r>
                        </m:sub>
                      </m:sSub>
                    </m:oMath>
                  </m:oMathPara>
                </a14:m>
                <a:endParaRPr lang="es-CL" dirty="0"/>
              </a:p>
            </p:txBody>
          </p:sp>
        </mc:Choice>
        <mc:Fallback xmlns="">
          <p:sp>
            <p:nvSpPr>
              <p:cNvPr id="10" name="CuadroTexto 9">
                <a:extLst>
                  <a:ext uri="{FF2B5EF4-FFF2-40B4-BE49-F238E27FC236}">
                    <a16:creationId xmlns:a16="http://schemas.microsoft.com/office/drawing/2014/main" id="{75B5DD6B-5E70-CA42-9487-1633F2D0D2AF}"/>
                  </a:ext>
                </a:extLst>
              </p:cNvPr>
              <p:cNvSpPr txBox="1">
                <a:spLocks noRot="1" noChangeAspect="1" noMove="1" noResize="1" noEditPoints="1" noAdjustHandles="1" noChangeArrowheads="1" noChangeShapeType="1" noTextEdit="1"/>
              </p:cNvSpPr>
              <p:nvPr/>
            </p:nvSpPr>
            <p:spPr>
              <a:xfrm>
                <a:off x="5710358" y="3230174"/>
                <a:ext cx="1873783" cy="810928"/>
              </a:xfrm>
              <a:prstGeom prst="rect">
                <a:avLst/>
              </a:prstGeom>
              <a:blipFill>
                <a:blip r:embed="rId4"/>
                <a:stretch>
                  <a:fillRect l="-2013" r="-671" b="-1538"/>
                </a:stretch>
              </a:blipFill>
            </p:spPr>
            <p:txBody>
              <a:bodyPr/>
              <a:lstStyle/>
              <a:p>
                <a:r>
                  <a:rPr lang="es-CL">
                    <a:noFill/>
                  </a:rPr>
                  <a:t> </a:t>
                </a:r>
              </a:p>
            </p:txBody>
          </p:sp>
        </mc:Fallback>
      </mc:AlternateContent>
      <p:pic>
        <p:nvPicPr>
          <p:cNvPr id="11" name="Imagen 10" descr="Gráfico&#10;&#10;Descripción generada automáticamente">
            <a:extLst>
              <a:ext uri="{FF2B5EF4-FFF2-40B4-BE49-F238E27FC236}">
                <a16:creationId xmlns:a16="http://schemas.microsoft.com/office/drawing/2014/main" id="{D4411FCD-C8E8-6B4E-8FCE-09FB54BEFCB3}"/>
              </a:ext>
            </a:extLst>
          </p:cNvPr>
          <p:cNvPicPr>
            <a:picLocks noChangeAspect="1"/>
          </p:cNvPicPr>
          <p:nvPr/>
        </p:nvPicPr>
        <p:blipFill rotWithShape="1">
          <a:blip r:embed="rId5"/>
          <a:srcRect l="8784" t="10746" r="4860" b="10431"/>
          <a:stretch/>
        </p:blipFill>
        <p:spPr>
          <a:xfrm>
            <a:off x="2438788" y="4355518"/>
            <a:ext cx="3195371" cy="1512960"/>
          </a:xfrm>
          <a:prstGeom prst="rect">
            <a:avLst/>
          </a:prstGeom>
        </p:spPr>
      </p:pic>
      <p:cxnSp>
        <p:nvCxnSpPr>
          <p:cNvPr id="12" name="Conector recto 11">
            <a:extLst>
              <a:ext uri="{FF2B5EF4-FFF2-40B4-BE49-F238E27FC236}">
                <a16:creationId xmlns:a16="http://schemas.microsoft.com/office/drawing/2014/main" id="{1A85BF16-437D-BC44-BDEE-8279FF16B68C}"/>
              </a:ext>
            </a:extLst>
          </p:cNvPr>
          <p:cNvCxnSpPr/>
          <p:nvPr/>
        </p:nvCxnSpPr>
        <p:spPr>
          <a:xfrm>
            <a:off x="2317740" y="5868478"/>
            <a:ext cx="34374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2045EA75-54BD-BC4D-A364-F2915AAAD642}"/>
              </a:ext>
            </a:extLst>
          </p:cNvPr>
          <p:cNvCxnSpPr/>
          <p:nvPr/>
        </p:nvCxnSpPr>
        <p:spPr>
          <a:xfrm>
            <a:off x="4729756" y="5442624"/>
            <a:ext cx="0" cy="42585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EF2FB642-7FBC-614C-98F7-9142052E6E69}"/>
              </a:ext>
            </a:extLst>
          </p:cNvPr>
          <p:cNvCxnSpPr/>
          <p:nvPr/>
        </p:nvCxnSpPr>
        <p:spPr>
          <a:xfrm>
            <a:off x="3118504" y="5442624"/>
            <a:ext cx="0" cy="42585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5" name="Entrada de lápiz 14">
                <a:extLst>
                  <a:ext uri="{FF2B5EF4-FFF2-40B4-BE49-F238E27FC236}">
                    <a16:creationId xmlns:a16="http://schemas.microsoft.com/office/drawing/2014/main" id="{FCFA9755-FDC4-A841-85F8-95865312AAC1}"/>
                  </a:ext>
                </a:extLst>
              </p14:cNvPr>
              <p14:cNvContentPartPr/>
              <p14:nvPr/>
            </p14:nvContentPartPr>
            <p14:xfrm>
              <a:off x="2989925" y="5772993"/>
              <a:ext cx="360" cy="360"/>
            </p14:xfrm>
          </p:contentPart>
        </mc:Choice>
        <mc:Fallback xmlns="">
          <p:pic>
            <p:nvPicPr>
              <p:cNvPr id="15" name="Entrada de lápiz 14">
                <a:extLst>
                  <a:ext uri="{FF2B5EF4-FFF2-40B4-BE49-F238E27FC236}">
                    <a16:creationId xmlns:a16="http://schemas.microsoft.com/office/drawing/2014/main" id="{FCFA9755-FDC4-A841-85F8-95865312AAC1}"/>
                  </a:ext>
                </a:extLst>
              </p:cNvPr>
              <p:cNvPicPr/>
              <p:nvPr/>
            </p:nvPicPr>
            <p:blipFill>
              <a:blip r:embed="rId7"/>
              <a:stretch>
                <a:fillRect/>
              </a:stretch>
            </p:blipFill>
            <p:spPr>
              <a:xfrm>
                <a:off x="2985605" y="5768673"/>
                <a:ext cx="9000" cy="9000"/>
              </a:xfrm>
              <a:prstGeom prst="rect">
                <a:avLst/>
              </a:prstGeom>
            </p:spPr>
          </p:pic>
        </mc:Fallback>
      </mc:AlternateContent>
      <p:sp>
        <p:nvSpPr>
          <p:cNvPr id="16" name="Llamada con línea 3 15">
            <a:extLst>
              <a:ext uri="{FF2B5EF4-FFF2-40B4-BE49-F238E27FC236}">
                <a16:creationId xmlns:a16="http://schemas.microsoft.com/office/drawing/2014/main" id="{99083BE6-C206-D349-AD9A-E1DA5C088D24}"/>
              </a:ext>
            </a:extLst>
          </p:cNvPr>
          <p:cNvSpPr/>
          <p:nvPr/>
        </p:nvSpPr>
        <p:spPr>
          <a:xfrm>
            <a:off x="2231312" y="5229394"/>
            <a:ext cx="758613" cy="139035"/>
          </a:xfrm>
          <a:prstGeom prst="borderCallout3">
            <a:avLst>
              <a:gd name="adj1" fmla="val 18750"/>
              <a:gd name="adj2" fmla="val -8333"/>
              <a:gd name="adj3" fmla="val 18750"/>
              <a:gd name="adj4" fmla="val -16667"/>
              <a:gd name="adj5" fmla="val 100000"/>
              <a:gd name="adj6" fmla="val -16667"/>
              <a:gd name="adj7" fmla="val 386995"/>
              <a:gd name="adj8" fmla="val 70434"/>
            </a:avLst>
          </a:prstGeom>
          <a:solidFill>
            <a:schemeClr val="accent6">
              <a:lumMod val="20000"/>
              <a:lumOff val="80000"/>
            </a:schemeClr>
          </a:solidFill>
          <a:ln w="63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dirty="0">
                <a:solidFill>
                  <a:schemeClr val="tx1"/>
                </a:solidFill>
              </a:rPr>
              <a:t>Región crítica</a:t>
            </a:r>
          </a:p>
        </p:txBody>
      </p:sp>
      <p:sp>
        <p:nvSpPr>
          <p:cNvPr id="19" name="Llamada con línea 3 18">
            <a:extLst>
              <a:ext uri="{FF2B5EF4-FFF2-40B4-BE49-F238E27FC236}">
                <a16:creationId xmlns:a16="http://schemas.microsoft.com/office/drawing/2014/main" id="{85E438EF-FF9B-4042-9210-4BCD563DA27A}"/>
              </a:ext>
            </a:extLst>
          </p:cNvPr>
          <p:cNvSpPr/>
          <p:nvPr/>
        </p:nvSpPr>
        <p:spPr>
          <a:xfrm>
            <a:off x="5136431" y="5221725"/>
            <a:ext cx="758613" cy="139035"/>
          </a:xfrm>
          <a:prstGeom prst="borderCallout3">
            <a:avLst>
              <a:gd name="adj1" fmla="val 18750"/>
              <a:gd name="adj2" fmla="val -8333"/>
              <a:gd name="adj3" fmla="val 18750"/>
              <a:gd name="adj4" fmla="val -16667"/>
              <a:gd name="adj5" fmla="val 100000"/>
              <a:gd name="adj6" fmla="val -16667"/>
              <a:gd name="adj7" fmla="val 386995"/>
              <a:gd name="adj8" fmla="val -567"/>
            </a:avLst>
          </a:prstGeom>
          <a:solidFill>
            <a:schemeClr val="accent6">
              <a:lumMod val="20000"/>
              <a:lumOff val="80000"/>
            </a:schemeClr>
          </a:solidFill>
          <a:ln w="63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dirty="0">
                <a:solidFill>
                  <a:schemeClr val="tx1"/>
                </a:solidFill>
              </a:rPr>
              <a:t>Región crítica</a:t>
            </a:r>
          </a:p>
        </p:txBody>
      </p:sp>
      <p:sp>
        <p:nvSpPr>
          <p:cNvPr id="20" name="CuadroTexto 19">
            <a:extLst>
              <a:ext uri="{FF2B5EF4-FFF2-40B4-BE49-F238E27FC236}">
                <a16:creationId xmlns:a16="http://schemas.microsoft.com/office/drawing/2014/main" id="{B187C998-8491-884D-AE43-73C0970E08D8}"/>
              </a:ext>
            </a:extLst>
          </p:cNvPr>
          <p:cNvSpPr txBox="1"/>
          <p:nvPr/>
        </p:nvSpPr>
        <p:spPr>
          <a:xfrm>
            <a:off x="2989925" y="5933836"/>
            <a:ext cx="2053447" cy="369332"/>
          </a:xfrm>
          <a:prstGeom prst="rect">
            <a:avLst/>
          </a:prstGeom>
          <a:noFill/>
        </p:spPr>
        <p:txBody>
          <a:bodyPr wrap="none" rtlCol="0">
            <a:spAutoFit/>
          </a:bodyPr>
          <a:lstStyle/>
          <a:p>
            <a:r>
              <a:rPr lang="es-CL" dirty="0"/>
              <a:t>Prueba de dos colas</a:t>
            </a:r>
          </a:p>
        </p:txBody>
      </p:sp>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942A155C-823F-D949-8A9C-47E518BD7E56}"/>
                  </a:ext>
                </a:extLst>
              </p:cNvPr>
              <p:cNvSpPr txBox="1"/>
              <p:nvPr/>
            </p:nvSpPr>
            <p:spPr>
              <a:xfrm>
                <a:off x="7827468" y="3195453"/>
                <a:ext cx="2435795"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𝑡</m:t>
                      </m:r>
                      <m:r>
                        <a:rPr lang="es-ES" b="0" i="1" smtClean="0">
                          <a:latin typeface="Cambria Math" panose="02040503050406030204" pitchFamily="18" charset="0"/>
                        </a:rPr>
                        <m:t>=</m:t>
                      </m:r>
                      <m:d>
                        <m:dPr>
                          <m:begChr m:val="|"/>
                          <m:endChr m:val="|"/>
                          <m:ctrlPr>
                            <a:rPr lang="es-ES" b="0" i="1" smtClean="0">
                              <a:latin typeface="Cambria Math" panose="02040503050406030204" pitchFamily="18" charset="0"/>
                            </a:rPr>
                          </m:ctrlPr>
                        </m:dPr>
                        <m:e>
                          <m:f>
                            <m:fPr>
                              <m:ctrlPr>
                                <a:rPr lang="es-ES" i="1">
                                  <a:latin typeface="Cambria Math" panose="02040503050406030204" pitchFamily="18" charset="0"/>
                                </a:rPr>
                              </m:ctrlPr>
                            </m:fPr>
                            <m:num>
                              <m:r>
                                <a:rPr lang="es-ES" b="0" i="1" smtClean="0">
                                  <a:latin typeface="Cambria Math" panose="02040503050406030204" pitchFamily="18" charset="0"/>
                                </a:rPr>
                                <m:t>15,308</m:t>
                              </m:r>
                              <m:r>
                                <a:rPr lang="es-ES" i="1">
                                  <a:latin typeface="Cambria Math" panose="02040503050406030204" pitchFamily="18" charset="0"/>
                                </a:rPr>
                                <m:t>−</m:t>
                              </m:r>
                              <m:r>
                                <a:rPr lang="es-ES" b="0" i="1" smtClean="0">
                                  <a:latin typeface="Cambria Math" panose="02040503050406030204" pitchFamily="18" charset="0"/>
                                </a:rPr>
                                <m:t>15</m:t>
                              </m:r>
                            </m:num>
                            <m:den>
                              <m:f>
                                <m:fPr>
                                  <m:ctrlPr>
                                    <a:rPr lang="es-ES" i="1">
                                      <a:latin typeface="Cambria Math" panose="02040503050406030204" pitchFamily="18" charset="0"/>
                                    </a:rPr>
                                  </m:ctrlPr>
                                </m:fPr>
                                <m:num>
                                  <m:r>
                                    <a:rPr lang="es-ES" b="0" i="1" smtClean="0">
                                      <a:latin typeface="Cambria Math" panose="02040503050406030204" pitchFamily="18" charset="0"/>
                                    </a:rPr>
                                    <m:t>0,44</m:t>
                                  </m:r>
                                </m:num>
                                <m:den>
                                  <m:rad>
                                    <m:radPr>
                                      <m:degHide m:val="on"/>
                                      <m:ctrlPr>
                                        <a:rPr lang="es-ES" i="1">
                                          <a:latin typeface="Cambria Math" panose="02040503050406030204" pitchFamily="18" charset="0"/>
                                        </a:rPr>
                                      </m:ctrlPr>
                                    </m:radPr>
                                    <m:deg/>
                                    <m:e>
                                      <m:r>
                                        <a:rPr lang="es-ES" b="0" i="1" smtClean="0">
                                          <a:latin typeface="Cambria Math" panose="02040503050406030204" pitchFamily="18" charset="0"/>
                                        </a:rPr>
                                        <m:t>9</m:t>
                                      </m:r>
                                    </m:e>
                                  </m:rad>
                                </m:den>
                              </m:f>
                            </m:den>
                          </m:f>
                        </m:e>
                      </m:d>
                      <m:r>
                        <a:rPr lang="es-ES" b="0" i="1" smtClean="0">
                          <a:latin typeface="Cambria Math" panose="02040503050406030204" pitchFamily="18" charset="0"/>
                        </a:rPr>
                        <m:t>=2,1</m:t>
                      </m:r>
                    </m:oMath>
                  </m:oMathPara>
                </a14:m>
                <a:endParaRPr lang="es-CL" dirty="0"/>
              </a:p>
            </p:txBody>
          </p:sp>
        </mc:Choice>
        <mc:Fallback xmlns="">
          <p:sp>
            <p:nvSpPr>
              <p:cNvPr id="21" name="CuadroTexto 20">
                <a:extLst>
                  <a:ext uri="{FF2B5EF4-FFF2-40B4-BE49-F238E27FC236}">
                    <a16:creationId xmlns:a16="http://schemas.microsoft.com/office/drawing/2014/main" id="{942A155C-823F-D949-8A9C-47E518BD7E56}"/>
                  </a:ext>
                </a:extLst>
              </p:cNvPr>
              <p:cNvSpPr txBox="1">
                <a:spLocks noRot="1" noChangeAspect="1" noMove="1" noResize="1" noEditPoints="1" noAdjustHandles="1" noChangeArrowheads="1" noChangeShapeType="1" noTextEdit="1"/>
              </p:cNvSpPr>
              <p:nvPr/>
            </p:nvSpPr>
            <p:spPr>
              <a:xfrm>
                <a:off x="7827468" y="3195453"/>
                <a:ext cx="2435795" cy="880369"/>
              </a:xfrm>
              <a:prstGeom prst="rect">
                <a:avLst/>
              </a:prstGeom>
              <a:blipFill>
                <a:blip r:embed="rId8"/>
                <a:stretch>
                  <a:fillRect l="-1554" r="-1554" b="-140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11FDC160-21EC-EF44-8979-7883D2810153}"/>
                  </a:ext>
                </a:extLst>
              </p:cNvPr>
              <p:cNvSpPr txBox="1"/>
              <p:nvPr/>
            </p:nvSpPr>
            <p:spPr>
              <a:xfrm>
                <a:off x="8675744" y="4542817"/>
                <a:ext cx="10916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2,1</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rPr>
                        <m:t>2,32</m:t>
                      </m:r>
                    </m:oMath>
                  </m:oMathPara>
                </a14:m>
                <a:endParaRPr lang="es-CL" dirty="0"/>
              </a:p>
            </p:txBody>
          </p:sp>
        </mc:Choice>
        <mc:Fallback xmlns="">
          <p:sp>
            <p:nvSpPr>
              <p:cNvPr id="5" name="CuadroTexto 4">
                <a:extLst>
                  <a:ext uri="{FF2B5EF4-FFF2-40B4-BE49-F238E27FC236}">
                    <a16:creationId xmlns:a16="http://schemas.microsoft.com/office/drawing/2014/main" id="{11FDC160-21EC-EF44-8979-7883D2810153}"/>
                  </a:ext>
                </a:extLst>
              </p:cNvPr>
              <p:cNvSpPr txBox="1">
                <a:spLocks noRot="1" noChangeAspect="1" noMove="1" noResize="1" noEditPoints="1" noAdjustHandles="1" noChangeArrowheads="1" noChangeShapeType="1" noTextEdit="1"/>
              </p:cNvSpPr>
              <p:nvPr/>
            </p:nvSpPr>
            <p:spPr>
              <a:xfrm>
                <a:off x="8675744" y="4542817"/>
                <a:ext cx="1091646" cy="276999"/>
              </a:xfrm>
              <a:prstGeom prst="rect">
                <a:avLst/>
              </a:prstGeom>
              <a:blipFill>
                <a:blip r:embed="rId9"/>
                <a:stretch>
                  <a:fillRect l="-4651" r="-4651" b="-8696"/>
                </a:stretch>
              </a:blipFill>
            </p:spPr>
            <p:txBody>
              <a:bodyPr/>
              <a:lstStyle/>
              <a:p>
                <a:r>
                  <a:rPr lang="es-CL">
                    <a:noFill/>
                  </a:rPr>
                  <a:t> </a:t>
                </a:r>
              </a:p>
            </p:txBody>
          </p:sp>
        </mc:Fallback>
      </mc:AlternateContent>
      <p:sp>
        <p:nvSpPr>
          <p:cNvPr id="22" name="CuadroTexto 21">
            <a:extLst>
              <a:ext uri="{FF2B5EF4-FFF2-40B4-BE49-F238E27FC236}">
                <a16:creationId xmlns:a16="http://schemas.microsoft.com/office/drawing/2014/main" id="{1633B6E5-4034-EB48-8911-340065129239}"/>
              </a:ext>
            </a:extLst>
          </p:cNvPr>
          <p:cNvSpPr txBox="1"/>
          <p:nvPr/>
        </p:nvSpPr>
        <p:spPr>
          <a:xfrm>
            <a:off x="6706738" y="5137159"/>
            <a:ext cx="3638533" cy="646331"/>
          </a:xfrm>
          <a:prstGeom prst="rect">
            <a:avLst/>
          </a:prstGeom>
          <a:noFill/>
        </p:spPr>
        <p:txBody>
          <a:bodyPr wrap="square" rtlCol="0">
            <a:spAutoFit/>
          </a:bodyPr>
          <a:lstStyle/>
          <a:p>
            <a:r>
              <a:rPr lang="es-CL" dirty="0"/>
              <a:t>Los datos no dan evidencia de hay un cambio en la rentabilidad.</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072EF93C-93E0-7E4B-9460-07CEF46E8AB0}"/>
                  </a:ext>
                </a:extLst>
              </p:cNvPr>
              <p:cNvSpPr txBox="1"/>
              <p:nvPr/>
            </p:nvSpPr>
            <p:spPr>
              <a:xfrm>
                <a:off x="8819213" y="2574274"/>
                <a:ext cx="1444050"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𝑡</m:t>
                          </m:r>
                        </m:e>
                        <m:sub>
                          <m:r>
                            <a:rPr lang="es-ES" b="0" i="1" smtClean="0">
                              <a:latin typeface="Cambria Math" panose="02040503050406030204" pitchFamily="18" charset="0"/>
                            </a:rPr>
                            <m:t>8,0,025</m:t>
                          </m:r>
                        </m:sub>
                      </m:sSub>
                      <m:r>
                        <a:rPr lang="es-ES" b="0" i="1" smtClean="0">
                          <a:latin typeface="Cambria Math" panose="02040503050406030204" pitchFamily="18" charset="0"/>
                        </a:rPr>
                        <m:t>=2,31</m:t>
                      </m:r>
                    </m:oMath>
                  </m:oMathPara>
                </a14:m>
                <a:endParaRPr lang="es-CL" dirty="0"/>
              </a:p>
            </p:txBody>
          </p:sp>
        </mc:Choice>
        <mc:Fallback xmlns="">
          <p:sp>
            <p:nvSpPr>
              <p:cNvPr id="3" name="CuadroTexto 2">
                <a:extLst>
                  <a:ext uri="{FF2B5EF4-FFF2-40B4-BE49-F238E27FC236}">
                    <a16:creationId xmlns:a16="http://schemas.microsoft.com/office/drawing/2014/main" id="{072EF93C-93E0-7E4B-9460-07CEF46E8AB0}"/>
                  </a:ext>
                </a:extLst>
              </p:cNvPr>
              <p:cNvSpPr txBox="1">
                <a:spLocks noRot="1" noChangeAspect="1" noMove="1" noResize="1" noEditPoints="1" noAdjustHandles="1" noChangeArrowheads="1" noChangeShapeType="1" noTextEdit="1"/>
              </p:cNvSpPr>
              <p:nvPr/>
            </p:nvSpPr>
            <p:spPr>
              <a:xfrm>
                <a:off x="8819213" y="2574274"/>
                <a:ext cx="1444050" cy="289182"/>
              </a:xfrm>
              <a:prstGeom prst="rect">
                <a:avLst/>
              </a:prstGeom>
              <a:blipFill>
                <a:blip r:embed="rId10"/>
                <a:stretch>
                  <a:fillRect l="-2609" r="-2609" b="-8333"/>
                </a:stretch>
              </a:blipFill>
            </p:spPr>
            <p:txBody>
              <a:bodyPr/>
              <a:lstStyle/>
              <a:p>
                <a:r>
                  <a:rPr lang="es-CL">
                    <a:noFill/>
                  </a:rPr>
                  <a:t> </a:t>
                </a:r>
              </a:p>
            </p:txBody>
          </p:sp>
        </mc:Fallback>
      </mc:AlternateContent>
    </p:spTree>
    <p:extLst>
      <p:ext uri="{BB962C8B-B14F-4D97-AF65-F5344CB8AC3E}">
        <p14:creationId xmlns:p14="http://schemas.microsoft.com/office/powerpoint/2010/main" val="856793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Ejercicio</a:t>
            </a:r>
          </a:p>
        </p:txBody>
      </p:sp>
      <p:sp>
        <p:nvSpPr>
          <p:cNvPr id="17" name="Rectángulo 16">
            <a:extLst>
              <a:ext uri="{FF2B5EF4-FFF2-40B4-BE49-F238E27FC236}">
                <a16:creationId xmlns:a16="http://schemas.microsoft.com/office/drawing/2014/main" id="{64CB20A3-C461-524A-B316-1A706C074A9A}"/>
              </a:ext>
            </a:extLst>
          </p:cNvPr>
          <p:cNvSpPr/>
          <p:nvPr/>
        </p:nvSpPr>
        <p:spPr>
          <a:xfrm>
            <a:off x="2314223" y="1397675"/>
            <a:ext cx="8738726" cy="400110"/>
          </a:xfrm>
          <a:prstGeom prst="rect">
            <a:avLst/>
          </a:prstGeom>
        </p:spPr>
        <p:txBody>
          <a:bodyPr wrap="square">
            <a:spAutoFit/>
          </a:bodyPr>
          <a:lstStyle/>
          <a:p>
            <a:pPr algn="just"/>
            <a:r>
              <a:rPr lang="es-CL" sz="2000" b="1" dirty="0">
                <a:solidFill>
                  <a:srgbClr val="222222"/>
                </a:solidFill>
              </a:rPr>
              <a:t>Desarrollo</a:t>
            </a:r>
            <a:r>
              <a:rPr lang="es-CL" sz="2000" dirty="0">
                <a:solidFill>
                  <a:srgbClr val="222222"/>
                </a:solidFill>
              </a:rPr>
              <a:t>:</a:t>
            </a:r>
            <a:endParaRPr lang="es-CL" sz="2000" b="1" i="0" dirty="0">
              <a:solidFill>
                <a:srgbClr val="FF0000"/>
              </a:solidFill>
              <a:effectLst/>
            </a:endParaRPr>
          </a:p>
        </p:txBody>
      </p:sp>
      <p:sp>
        <p:nvSpPr>
          <p:cNvPr id="6" name="Rectángulo 5">
            <a:extLst>
              <a:ext uri="{FF2B5EF4-FFF2-40B4-BE49-F238E27FC236}">
                <a16:creationId xmlns:a16="http://schemas.microsoft.com/office/drawing/2014/main" id="{DA259BD2-9034-1645-B813-F2E01E18B45B}"/>
              </a:ext>
            </a:extLst>
          </p:cNvPr>
          <p:cNvSpPr/>
          <p:nvPr/>
        </p:nvSpPr>
        <p:spPr>
          <a:xfrm>
            <a:off x="2314223" y="2226583"/>
            <a:ext cx="8443905" cy="707886"/>
          </a:xfrm>
          <a:prstGeom prst="rect">
            <a:avLst/>
          </a:prstGeom>
        </p:spPr>
        <p:txBody>
          <a:bodyPr wrap="square">
            <a:spAutoFit/>
          </a:bodyPr>
          <a:lstStyle/>
          <a:p>
            <a:pPr marL="342900" indent="-342900" algn="just">
              <a:buFont typeface="+mj-lt"/>
              <a:buAutoNum type="alphaLcParenR" startAt="2"/>
            </a:pPr>
            <a:r>
              <a:rPr lang="es-CL" sz="2000" dirty="0"/>
              <a:t>A partir del resultado de a), razonar si el intervalo de confianza para la media al 95 % contendrá o no al valor 15. </a:t>
            </a:r>
          </a:p>
        </p:txBody>
      </p:sp>
      <p:sp>
        <p:nvSpPr>
          <p:cNvPr id="3" name="Rectángulo 2">
            <a:extLst>
              <a:ext uri="{FF2B5EF4-FFF2-40B4-BE49-F238E27FC236}">
                <a16:creationId xmlns:a16="http://schemas.microsoft.com/office/drawing/2014/main" id="{A1A69C62-709E-C643-A470-8BAF103A2D32}"/>
              </a:ext>
            </a:extLst>
          </p:cNvPr>
          <p:cNvSpPr/>
          <p:nvPr/>
        </p:nvSpPr>
        <p:spPr>
          <a:xfrm>
            <a:off x="2609042" y="2954416"/>
            <a:ext cx="8149087" cy="1015663"/>
          </a:xfrm>
          <a:prstGeom prst="rect">
            <a:avLst/>
          </a:prstGeom>
        </p:spPr>
        <p:txBody>
          <a:bodyPr wrap="square">
            <a:spAutoFit/>
          </a:bodyPr>
          <a:lstStyle/>
          <a:p>
            <a:pPr algn="just"/>
            <a:r>
              <a:rPr lang="es-CL" sz="2000" dirty="0"/>
              <a:t>Por la dualidad intervalos de confianza-contrastes de hipótesis, 15 (valor del parámetro apuntado en H</a:t>
            </a:r>
            <a:r>
              <a:rPr lang="es-CL" sz="2000" baseline="-25000" dirty="0"/>
              <a:t>0</a:t>
            </a:r>
            <a:r>
              <a:rPr lang="es-CL" sz="2000" dirty="0"/>
              <a:t>) ha de pertenecer al intervalo de confianza descrito en el enunciado.</a:t>
            </a:r>
          </a:p>
        </p:txBody>
      </p:sp>
    </p:spTree>
    <p:extLst>
      <p:ext uri="{BB962C8B-B14F-4D97-AF65-F5344CB8AC3E}">
        <p14:creationId xmlns:p14="http://schemas.microsoft.com/office/powerpoint/2010/main" val="4256795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noAutofit/>
          </a:bodyPr>
          <a:lstStyle/>
          <a:p>
            <a:pPr algn="r"/>
            <a:r>
              <a:rPr lang="es-CL" dirty="0">
                <a:solidFill>
                  <a:schemeClr val="accent6">
                    <a:lumMod val="50000"/>
                  </a:schemeClr>
                </a:solidFill>
              </a:rPr>
              <a:t>Valor P-value</a:t>
            </a:r>
          </a:p>
        </p:txBody>
      </p:sp>
      <p:sp>
        <p:nvSpPr>
          <p:cNvPr id="3" name="Rectángulo 2">
            <a:extLst>
              <a:ext uri="{FF2B5EF4-FFF2-40B4-BE49-F238E27FC236}">
                <a16:creationId xmlns:a16="http://schemas.microsoft.com/office/drawing/2014/main" id="{5ED6FA7C-AF76-5E4D-B621-EDD385C833DC}"/>
              </a:ext>
            </a:extLst>
          </p:cNvPr>
          <p:cNvSpPr/>
          <p:nvPr/>
        </p:nvSpPr>
        <p:spPr>
          <a:xfrm>
            <a:off x="2143125" y="1463665"/>
            <a:ext cx="8668310" cy="4401205"/>
          </a:xfrm>
          <a:prstGeom prst="rect">
            <a:avLst/>
          </a:prstGeom>
        </p:spPr>
        <p:txBody>
          <a:bodyPr wrap="square">
            <a:spAutoFit/>
          </a:bodyPr>
          <a:lstStyle/>
          <a:p>
            <a:r>
              <a:rPr lang="es-CL" sz="2000" dirty="0"/>
              <a:t>El </a:t>
            </a:r>
            <a:r>
              <a:rPr lang="es-CL" sz="2000" b="1" dirty="0"/>
              <a:t>nivel crítico</a:t>
            </a:r>
            <a:r>
              <a:rPr lang="es-CL" sz="2000" dirty="0"/>
              <a:t> </a:t>
            </a:r>
            <a:r>
              <a:rPr lang="es-CL" sz="2000" b="1" dirty="0"/>
              <a:t>P (o P–valor) </a:t>
            </a:r>
            <a:r>
              <a:rPr lang="es-CL" sz="2000" dirty="0"/>
              <a:t>es el nivel de significación </a:t>
            </a:r>
            <a:r>
              <a:rPr lang="es-CL" sz="2000" b="1" dirty="0"/>
              <a:t>más pequeño </a:t>
            </a:r>
            <a:r>
              <a:rPr lang="es-CL" sz="2000" dirty="0"/>
              <a:t>para el que la muestra obtenida obligaría a rechazar la hipótesis nula. </a:t>
            </a:r>
          </a:p>
          <a:p>
            <a:endParaRPr lang="es-CL" sz="2000" dirty="0"/>
          </a:p>
          <a:p>
            <a:pPr marL="342900" indent="-342900">
              <a:buFont typeface="Arial" panose="020B0604020202020204" pitchFamily="34" charset="0"/>
              <a:buChar char="•"/>
            </a:pPr>
            <a:r>
              <a:rPr lang="es-CL" sz="2000" dirty="0"/>
              <a:t>El P-valor es la probabilidad (calculada bajo H</a:t>
            </a:r>
            <a:r>
              <a:rPr lang="es-CL" sz="2000" baseline="-25000" dirty="0"/>
              <a:t>0</a:t>
            </a:r>
            <a:r>
              <a:rPr lang="es-CL" sz="2000" dirty="0"/>
              <a:t>) de obtener un resultado que sea menos compatible con H</a:t>
            </a:r>
            <a:r>
              <a:rPr lang="es-CL" sz="2000" baseline="-25000" dirty="0"/>
              <a:t>0</a:t>
            </a:r>
            <a:r>
              <a:rPr lang="es-CL" sz="2000" dirty="0"/>
              <a:t> que el resultado obtenido con la muestra. </a:t>
            </a:r>
          </a:p>
          <a:p>
            <a:pPr marL="342900" indent="-342900">
              <a:buFont typeface="Arial" panose="020B0604020202020204" pitchFamily="34" charset="0"/>
              <a:buChar char="•"/>
            </a:pPr>
            <a:endParaRPr lang="es-CL" sz="2000" dirty="0"/>
          </a:p>
          <a:p>
            <a:pPr marL="342900" indent="-342900">
              <a:buFont typeface="Arial" panose="020B0604020202020204" pitchFamily="34" charset="0"/>
              <a:buChar char="•"/>
            </a:pPr>
            <a:r>
              <a:rPr lang="es-CL" sz="2000" dirty="0"/>
              <a:t>El P-valor depende de la muestra. </a:t>
            </a:r>
          </a:p>
          <a:p>
            <a:pPr marL="342900" indent="-342900">
              <a:buFont typeface="Arial" panose="020B0604020202020204" pitchFamily="34" charset="0"/>
              <a:buChar char="•"/>
            </a:pPr>
            <a:endParaRPr lang="es-CL" sz="2000" dirty="0"/>
          </a:p>
          <a:p>
            <a:pPr marL="342900" indent="-342900" algn="just">
              <a:buFont typeface="Arial" panose="020B0604020202020204" pitchFamily="34" charset="0"/>
              <a:buChar char="•"/>
            </a:pPr>
            <a:r>
              <a:rPr lang="es-CL" sz="2000" dirty="0"/>
              <a:t>Puede considerarse como el apoyo que la hipótesis nula recibe de las observaciones de la muestra: </a:t>
            </a:r>
          </a:p>
          <a:p>
            <a:pPr marL="800100" lvl="1" indent="-342900">
              <a:buFont typeface="Wingdings" pitchFamily="2" charset="2"/>
              <a:buChar char="ü"/>
            </a:pPr>
            <a:r>
              <a:rPr lang="es-CL" sz="2000" dirty="0"/>
              <a:t>Si el P-valor es </a:t>
            </a:r>
            <a:r>
              <a:rPr lang="es-CL" sz="2000" b="1" dirty="0"/>
              <a:t>menor</a:t>
            </a:r>
            <a:r>
              <a:rPr lang="es-CL" sz="2000" dirty="0"/>
              <a:t> que el nivel de significación prefijado, el apoyo a H</a:t>
            </a:r>
            <a:r>
              <a:rPr lang="es-CL" sz="2000" baseline="-25000" dirty="0"/>
              <a:t>0</a:t>
            </a:r>
            <a:r>
              <a:rPr lang="es-CL" sz="2000" dirty="0"/>
              <a:t> es escaso y por tanto H</a:t>
            </a:r>
            <a:r>
              <a:rPr lang="es-CL" sz="2000" baseline="-25000" dirty="0"/>
              <a:t>0</a:t>
            </a:r>
            <a:r>
              <a:rPr lang="es-CL" sz="2000" dirty="0"/>
              <a:t> debe rechazarse. </a:t>
            </a:r>
          </a:p>
          <a:p>
            <a:pPr marL="800100" lvl="1" indent="-342900">
              <a:buFont typeface="Wingdings" pitchFamily="2" charset="2"/>
              <a:buChar char="ü"/>
            </a:pPr>
            <a:r>
              <a:rPr lang="es-CL" sz="2000" dirty="0"/>
              <a:t>Si el P-valor es </a:t>
            </a:r>
            <a:r>
              <a:rPr lang="es-CL" sz="2000" b="1" dirty="0"/>
              <a:t>mayor</a:t>
            </a:r>
            <a:r>
              <a:rPr lang="es-CL" sz="2000" dirty="0"/>
              <a:t> que el nivel de significación prefijado, el apoyo a H</a:t>
            </a:r>
            <a:r>
              <a:rPr lang="es-CL" sz="2000" baseline="-25000" dirty="0"/>
              <a:t>0</a:t>
            </a:r>
            <a:r>
              <a:rPr lang="es-CL" sz="2000" dirty="0"/>
              <a:t> es suficiente y por tanto H</a:t>
            </a:r>
            <a:r>
              <a:rPr lang="es-CL" sz="2000" baseline="-25000" dirty="0"/>
              <a:t>0</a:t>
            </a:r>
            <a:r>
              <a:rPr lang="es-CL" sz="2000" dirty="0"/>
              <a:t> no debe rechazarse.</a:t>
            </a:r>
          </a:p>
        </p:txBody>
      </p:sp>
    </p:spTree>
    <p:extLst>
      <p:ext uri="{BB962C8B-B14F-4D97-AF65-F5344CB8AC3E}">
        <p14:creationId xmlns:p14="http://schemas.microsoft.com/office/powerpoint/2010/main" val="2899163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a:solidFill>
            <a:schemeClr val="accent6">
              <a:lumMod val="20000"/>
              <a:lumOff val="80000"/>
            </a:schemeClr>
          </a:solidFill>
        </p:spPr>
        <p:txBody>
          <a:bodyPr>
            <a:noAutofit/>
          </a:bodyPr>
          <a:lstStyle/>
          <a:p>
            <a:pPr algn="r"/>
            <a:r>
              <a:rPr lang="es-CL" dirty="0">
                <a:solidFill>
                  <a:schemeClr val="accent6">
                    <a:lumMod val="50000"/>
                  </a:schemeClr>
                </a:solidFill>
              </a:rPr>
              <a:t>Procedimiento para el cálculo de los valores p</a:t>
            </a:r>
          </a:p>
        </p:txBody>
      </p:sp>
      <p:sp>
        <p:nvSpPr>
          <p:cNvPr id="3" name="Proceso alternativo 2">
            <a:extLst>
              <a:ext uri="{FF2B5EF4-FFF2-40B4-BE49-F238E27FC236}">
                <a16:creationId xmlns:a16="http://schemas.microsoft.com/office/drawing/2014/main" id="{E2AC8037-383A-904D-A671-624710DC4095}"/>
              </a:ext>
            </a:extLst>
          </p:cNvPr>
          <p:cNvSpPr/>
          <p:nvPr/>
        </p:nvSpPr>
        <p:spPr>
          <a:xfrm>
            <a:off x="6151554" y="1311066"/>
            <a:ext cx="874644" cy="397565"/>
          </a:xfrm>
          <a:prstGeom prst="flowChartAlternateProcess">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tx1"/>
                </a:solidFill>
              </a:rPr>
              <a:t>Inicio</a:t>
            </a:r>
          </a:p>
        </p:txBody>
      </p:sp>
      <p:sp>
        <p:nvSpPr>
          <p:cNvPr id="5" name="Decisión 4">
            <a:extLst>
              <a:ext uri="{FF2B5EF4-FFF2-40B4-BE49-F238E27FC236}">
                <a16:creationId xmlns:a16="http://schemas.microsoft.com/office/drawing/2014/main" id="{46DD2CA9-0B71-9C4F-B31A-190968E3DC48}"/>
              </a:ext>
            </a:extLst>
          </p:cNvPr>
          <p:cNvSpPr/>
          <p:nvPr/>
        </p:nvSpPr>
        <p:spPr>
          <a:xfrm>
            <a:off x="5472382" y="1939138"/>
            <a:ext cx="2232991" cy="950843"/>
          </a:xfrm>
          <a:prstGeom prst="flowChartDecision">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solidFill>
                  <a:schemeClr val="tx1"/>
                </a:solidFill>
              </a:rPr>
              <a:t>Que tipo de prueba?</a:t>
            </a:r>
          </a:p>
        </p:txBody>
      </p:sp>
      <p:sp>
        <p:nvSpPr>
          <p:cNvPr id="11" name="Decisión 10">
            <a:extLst>
              <a:ext uri="{FF2B5EF4-FFF2-40B4-BE49-F238E27FC236}">
                <a16:creationId xmlns:a16="http://schemas.microsoft.com/office/drawing/2014/main" id="{FA7D6EFA-EE65-1046-AEF0-2D3F5C68C1A7}"/>
              </a:ext>
            </a:extLst>
          </p:cNvPr>
          <p:cNvSpPr/>
          <p:nvPr/>
        </p:nvSpPr>
        <p:spPr>
          <a:xfrm>
            <a:off x="4108174" y="3227246"/>
            <a:ext cx="4961405" cy="1477276"/>
          </a:xfrm>
          <a:prstGeom prst="flowChartDecision">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tx1"/>
                </a:solidFill>
              </a:rPr>
              <a:t>¿El estadístico de prueba está a la izquierda o a la derecha del centro</a:t>
            </a:r>
          </a:p>
        </p:txBody>
      </p:sp>
      <p:sp>
        <p:nvSpPr>
          <p:cNvPr id="13" name="Proceso alternativo 12">
            <a:extLst>
              <a:ext uri="{FF2B5EF4-FFF2-40B4-BE49-F238E27FC236}">
                <a16:creationId xmlns:a16="http://schemas.microsoft.com/office/drawing/2014/main" id="{597CBAB1-7E6C-0F42-A236-582901F7AD34}"/>
              </a:ext>
            </a:extLst>
          </p:cNvPr>
          <p:cNvSpPr/>
          <p:nvPr/>
        </p:nvSpPr>
        <p:spPr>
          <a:xfrm>
            <a:off x="1217808" y="4872775"/>
            <a:ext cx="1828800" cy="1298714"/>
          </a:xfrm>
          <a:prstGeom prst="flowChartAlternateProcess">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solidFill>
                  <a:schemeClr val="tx1"/>
                </a:solidFill>
              </a:rPr>
              <a:t>Valor P</a:t>
            </a:r>
            <a:r>
              <a:rPr lang="es-CL" dirty="0">
                <a:solidFill>
                  <a:schemeClr val="tx1"/>
                </a:solidFill>
              </a:rPr>
              <a:t>= Área a la izquierda del estadístico de prueba.</a:t>
            </a:r>
          </a:p>
        </p:txBody>
      </p:sp>
      <p:sp>
        <p:nvSpPr>
          <p:cNvPr id="16" name="Proceso alternativo 15">
            <a:extLst>
              <a:ext uri="{FF2B5EF4-FFF2-40B4-BE49-F238E27FC236}">
                <a16:creationId xmlns:a16="http://schemas.microsoft.com/office/drawing/2014/main" id="{B67F30C5-A593-C042-BFCA-F473E8EC345F}"/>
              </a:ext>
            </a:extLst>
          </p:cNvPr>
          <p:cNvSpPr/>
          <p:nvPr/>
        </p:nvSpPr>
        <p:spPr>
          <a:xfrm>
            <a:off x="9786732" y="4894666"/>
            <a:ext cx="1828800" cy="1298714"/>
          </a:xfrm>
          <a:prstGeom prst="flowChartAlternateProcess">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solidFill>
                  <a:schemeClr val="tx1"/>
                </a:solidFill>
              </a:rPr>
              <a:t>Valor P</a:t>
            </a:r>
            <a:r>
              <a:rPr lang="es-CL" dirty="0">
                <a:solidFill>
                  <a:schemeClr val="tx1"/>
                </a:solidFill>
              </a:rPr>
              <a:t>= Área a la derecha del estadístico de prueba.</a:t>
            </a:r>
          </a:p>
        </p:txBody>
      </p:sp>
      <p:sp>
        <p:nvSpPr>
          <p:cNvPr id="17" name="Proceso alternativo 16">
            <a:extLst>
              <a:ext uri="{FF2B5EF4-FFF2-40B4-BE49-F238E27FC236}">
                <a16:creationId xmlns:a16="http://schemas.microsoft.com/office/drawing/2014/main" id="{7C30FFE6-7F5A-E342-B2A0-8F3B27BFA706}"/>
              </a:ext>
            </a:extLst>
          </p:cNvPr>
          <p:cNvSpPr/>
          <p:nvPr/>
        </p:nvSpPr>
        <p:spPr>
          <a:xfrm>
            <a:off x="3180138" y="4886028"/>
            <a:ext cx="2292244" cy="1298714"/>
          </a:xfrm>
          <a:prstGeom prst="flowChartAlternateProcess">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solidFill>
                  <a:schemeClr val="tx1"/>
                </a:solidFill>
              </a:rPr>
              <a:t>Valor P</a:t>
            </a:r>
            <a:r>
              <a:rPr lang="es-CL" dirty="0">
                <a:solidFill>
                  <a:schemeClr val="tx1"/>
                </a:solidFill>
              </a:rPr>
              <a:t>= dos veces el área de la izquierda del estadístico de prueba.</a:t>
            </a:r>
          </a:p>
        </p:txBody>
      </p:sp>
      <p:sp>
        <p:nvSpPr>
          <p:cNvPr id="18" name="Proceso alternativo 17">
            <a:extLst>
              <a:ext uri="{FF2B5EF4-FFF2-40B4-BE49-F238E27FC236}">
                <a16:creationId xmlns:a16="http://schemas.microsoft.com/office/drawing/2014/main" id="{BCDB9492-8A99-F947-A741-66215312B21D}"/>
              </a:ext>
            </a:extLst>
          </p:cNvPr>
          <p:cNvSpPr/>
          <p:nvPr/>
        </p:nvSpPr>
        <p:spPr>
          <a:xfrm>
            <a:off x="7368209" y="4894666"/>
            <a:ext cx="2292244" cy="1298714"/>
          </a:xfrm>
          <a:prstGeom prst="flowChartAlternateProcess">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solidFill>
                  <a:schemeClr val="tx1"/>
                </a:solidFill>
              </a:rPr>
              <a:t>Valor P</a:t>
            </a:r>
            <a:r>
              <a:rPr lang="es-CL" dirty="0">
                <a:solidFill>
                  <a:schemeClr val="tx1"/>
                </a:solidFill>
              </a:rPr>
              <a:t>= dos veces el área de la derecha del estadístico de prueba.</a:t>
            </a:r>
          </a:p>
        </p:txBody>
      </p:sp>
      <p:cxnSp>
        <p:nvCxnSpPr>
          <p:cNvPr id="8" name="Conector recto de flecha 7">
            <a:extLst>
              <a:ext uri="{FF2B5EF4-FFF2-40B4-BE49-F238E27FC236}">
                <a16:creationId xmlns:a16="http://schemas.microsoft.com/office/drawing/2014/main" id="{F33A8105-2F0E-A64D-8B85-9DEF335547C5}"/>
              </a:ext>
            </a:extLst>
          </p:cNvPr>
          <p:cNvCxnSpPr>
            <a:stCxn id="3" idx="2"/>
            <a:endCxn id="5" idx="0"/>
          </p:cNvCxnSpPr>
          <p:nvPr/>
        </p:nvCxnSpPr>
        <p:spPr>
          <a:xfrm>
            <a:off x="6588876" y="1708631"/>
            <a:ext cx="2" cy="230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83E8FBD3-FB63-2F48-AE97-C6A442CFD12C}"/>
              </a:ext>
            </a:extLst>
          </p:cNvPr>
          <p:cNvCxnSpPr>
            <a:cxnSpLocks/>
            <a:stCxn id="5" idx="2"/>
            <a:endCxn id="11" idx="0"/>
          </p:cNvCxnSpPr>
          <p:nvPr/>
        </p:nvCxnSpPr>
        <p:spPr>
          <a:xfrm flipH="1">
            <a:off x="6588877" y="2889981"/>
            <a:ext cx="1" cy="337265"/>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angular 18">
            <a:extLst>
              <a:ext uri="{FF2B5EF4-FFF2-40B4-BE49-F238E27FC236}">
                <a16:creationId xmlns:a16="http://schemas.microsoft.com/office/drawing/2014/main" id="{D56C1BDD-DFDE-7942-A7F1-23792CCAA7EB}"/>
              </a:ext>
            </a:extLst>
          </p:cNvPr>
          <p:cNvCxnSpPr>
            <a:stCxn id="5" idx="3"/>
            <a:endCxn id="16" idx="0"/>
          </p:cNvCxnSpPr>
          <p:nvPr/>
        </p:nvCxnSpPr>
        <p:spPr>
          <a:xfrm>
            <a:off x="7705373" y="2414560"/>
            <a:ext cx="2995759" cy="2480106"/>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a:extLst>
              <a:ext uri="{FF2B5EF4-FFF2-40B4-BE49-F238E27FC236}">
                <a16:creationId xmlns:a16="http://schemas.microsoft.com/office/drawing/2014/main" id="{EE023473-B78F-E040-969B-3881D4830FF1}"/>
              </a:ext>
            </a:extLst>
          </p:cNvPr>
          <p:cNvCxnSpPr>
            <a:stCxn id="5" idx="1"/>
            <a:endCxn id="13" idx="0"/>
          </p:cNvCxnSpPr>
          <p:nvPr/>
        </p:nvCxnSpPr>
        <p:spPr>
          <a:xfrm rot="10800000" flipV="1">
            <a:off x="2132208" y="2414559"/>
            <a:ext cx="3340174" cy="2458215"/>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r 24">
            <a:extLst>
              <a:ext uri="{FF2B5EF4-FFF2-40B4-BE49-F238E27FC236}">
                <a16:creationId xmlns:a16="http://schemas.microsoft.com/office/drawing/2014/main" id="{7A37DCB8-18F6-304A-B756-FFFC6CCC63F0}"/>
              </a:ext>
            </a:extLst>
          </p:cNvPr>
          <p:cNvCxnSpPr>
            <a:cxnSpLocks/>
            <a:stCxn id="11" idx="3"/>
            <a:endCxn id="18" idx="0"/>
          </p:cNvCxnSpPr>
          <p:nvPr/>
        </p:nvCxnSpPr>
        <p:spPr>
          <a:xfrm flipH="1">
            <a:off x="8514331" y="3965884"/>
            <a:ext cx="555248" cy="928782"/>
          </a:xfrm>
          <a:prstGeom prst="bentConnector4">
            <a:avLst>
              <a:gd name="adj1" fmla="val -41171"/>
              <a:gd name="adj2" fmla="val 89764"/>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angular 27">
            <a:extLst>
              <a:ext uri="{FF2B5EF4-FFF2-40B4-BE49-F238E27FC236}">
                <a16:creationId xmlns:a16="http://schemas.microsoft.com/office/drawing/2014/main" id="{A812094E-D8EF-A446-8AD1-3A3E05112F7F}"/>
              </a:ext>
            </a:extLst>
          </p:cNvPr>
          <p:cNvCxnSpPr>
            <a:cxnSpLocks/>
            <a:stCxn id="11" idx="1"/>
            <a:endCxn id="17" idx="0"/>
          </p:cNvCxnSpPr>
          <p:nvPr/>
        </p:nvCxnSpPr>
        <p:spPr>
          <a:xfrm rot="10800000" flipH="1" flipV="1">
            <a:off x="4108174" y="3965884"/>
            <a:ext cx="218086" cy="920144"/>
          </a:xfrm>
          <a:prstGeom prst="bentConnector4">
            <a:avLst>
              <a:gd name="adj1" fmla="val -104821"/>
              <a:gd name="adj2" fmla="val 90137"/>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67599625-5B53-5E48-B683-3EB684B0006D}"/>
              </a:ext>
            </a:extLst>
          </p:cNvPr>
          <p:cNvSpPr txBox="1"/>
          <p:nvPr/>
        </p:nvSpPr>
        <p:spPr>
          <a:xfrm>
            <a:off x="8613913" y="2054087"/>
            <a:ext cx="1406347" cy="369332"/>
          </a:xfrm>
          <a:prstGeom prst="rect">
            <a:avLst/>
          </a:prstGeom>
          <a:noFill/>
        </p:spPr>
        <p:txBody>
          <a:bodyPr wrap="none" rtlCol="0">
            <a:spAutoFit/>
          </a:bodyPr>
          <a:lstStyle/>
          <a:p>
            <a:r>
              <a:rPr lang="es-CL" dirty="0"/>
              <a:t>Cola derecha</a:t>
            </a:r>
          </a:p>
        </p:txBody>
      </p:sp>
      <p:sp>
        <p:nvSpPr>
          <p:cNvPr id="37" name="CuadroTexto 36">
            <a:extLst>
              <a:ext uri="{FF2B5EF4-FFF2-40B4-BE49-F238E27FC236}">
                <a16:creationId xmlns:a16="http://schemas.microsoft.com/office/drawing/2014/main" id="{E30098D4-FEE2-5942-9401-AE5A5AFFA024}"/>
              </a:ext>
            </a:extLst>
          </p:cNvPr>
          <p:cNvSpPr txBox="1"/>
          <p:nvPr/>
        </p:nvSpPr>
        <p:spPr>
          <a:xfrm>
            <a:off x="3180138" y="2066451"/>
            <a:ext cx="1506823" cy="369332"/>
          </a:xfrm>
          <a:prstGeom prst="rect">
            <a:avLst/>
          </a:prstGeom>
          <a:noFill/>
        </p:spPr>
        <p:txBody>
          <a:bodyPr wrap="none" rtlCol="0">
            <a:spAutoFit/>
          </a:bodyPr>
          <a:lstStyle/>
          <a:p>
            <a:r>
              <a:rPr lang="es-CL" dirty="0"/>
              <a:t>Cola izquierda</a:t>
            </a:r>
          </a:p>
        </p:txBody>
      </p:sp>
      <p:sp>
        <p:nvSpPr>
          <p:cNvPr id="40" name="CuadroTexto 39">
            <a:extLst>
              <a:ext uri="{FF2B5EF4-FFF2-40B4-BE49-F238E27FC236}">
                <a16:creationId xmlns:a16="http://schemas.microsoft.com/office/drawing/2014/main" id="{5E1B1995-1FEE-B742-931B-1F67E12B328E}"/>
              </a:ext>
            </a:extLst>
          </p:cNvPr>
          <p:cNvSpPr txBox="1"/>
          <p:nvPr/>
        </p:nvSpPr>
        <p:spPr>
          <a:xfrm>
            <a:off x="8933855" y="3624373"/>
            <a:ext cx="944682" cy="369332"/>
          </a:xfrm>
          <a:prstGeom prst="rect">
            <a:avLst/>
          </a:prstGeom>
          <a:noFill/>
        </p:spPr>
        <p:txBody>
          <a:bodyPr wrap="none" rtlCol="0">
            <a:spAutoFit/>
          </a:bodyPr>
          <a:lstStyle/>
          <a:p>
            <a:r>
              <a:rPr lang="es-CL" dirty="0"/>
              <a:t>derecha</a:t>
            </a:r>
          </a:p>
        </p:txBody>
      </p:sp>
      <p:sp>
        <p:nvSpPr>
          <p:cNvPr id="41" name="CuadroTexto 40">
            <a:extLst>
              <a:ext uri="{FF2B5EF4-FFF2-40B4-BE49-F238E27FC236}">
                <a16:creationId xmlns:a16="http://schemas.microsoft.com/office/drawing/2014/main" id="{B588455C-73E7-304D-8606-AF79C64AAC30}"/>
              </a:ext>
            </a:extLst>
          </p:cNvPr>
          <p:cNvSpPr txBox="1"/>
          <p:nvPr/>
        </p:nvSpPr>
        <p:spPr>
          <a:xfrm>
            <a:off x="3135019" y="3629175"/>
            <a:ext cx="1045158" cy="369332"/>
          </a:xfrm>
          <a:prstGeom prst="rect">
            <a:avLst/>
          </a:prstGeom>
          <a:noFill/>
        </p:spPr>
        <p:txBody>
          <a:bodyPr wrap="none" rtlCol="0">
            <a:spAutoFit/>
          </a:bodyPr>
          <a:lstStyle/>
          <a:p>
            <a:r>
              <a:rPr lang="es-CL" dirty="0"/>
              <a:t>izquierda</a:t>
            </a:r>
          </a:p>
        </p:txBody>
      </p:sp>
      <p:sp>
        <p:nvSpPr>
          <p:cNvPr id="42" name="CuadroTexto 41">
            <a:extLst>
              <a:ext uri="{FF2B5EF4-FFF2-40B4-BE49-F238E27FC236}">
                <a16:creationId xmlns:a16="http://schemas.microsoft.com/office/drawing/2014/main" id="{1434108D-D230-C143-8808-29C66EE6EE32}"/>
              </a:ext>
            </a:extLst>
          </p:cNvPr>
          <p:cNvSpPr txBox="1"/>
          <p:nvPr/>
        </p:nvSpPr>
        <p:spPr>
          <a:xfrm>
            <a:off x="6652820" y="2857914"/>
            <a:ext cx="1041952" cy="369332"/>
          </a:xfrm>
          <a:prstGeom prst="rect">
            <a:avLst/>
          </a:prstGeom>
          <a:noFill/>
        </p:spPr>
        <p:txBody>
          <a:bodyPr wrap="none" rtlCol="0">
            <a:spAutoFit/>
          </a:bodyPr>
          <a:lstStyle/>
          <a:p>
            <a:r>
              <a:rPr lang="es-CL" dirty="0"/>
              <a:t>dos colas</a:t>
            </a:r>
          </a:p>
        </p:txBody>
      </p:sp>
    </p:spTree>
    <p:extLst>
      <p:ext uri="{BB962C8B-B14F-4D97-AF65-F5344CB8AC3E}">
        <p14:creationId xmlns:p14="http://schemas.microsoft.com/office/powerpoint/2010/main" val="1769156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3F51F1CC-5325-014C-859A-589F2DD0FCB0}"/>
              </a:ext>
            </a:extLst>
          </p:cNvPr>
          <p:cNvSpPr txBox="1">
            <a:spLocks/>
          </p:cNvSpPr>
          <p:nvPr/>
        </p:nvSpPr>
        <p:spPr>
          <a:xfrm>
            <a:off x="990600" y="497524"/>
            <a:ext cx="10190544" cy="621528"/>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s-CL" dirty="0">
                <a:solidFill>
                  <a:schemeClr val="accent6">
                    <a:lumMod val="50000"/>
                  </a:schemeClr>
                </a:solidFill>
              </a:rPr>
              <a:t>Índice de la clase</a:t>
            </a:r>
          </a:p>
        </p:txBody>
      </p:sp>
      <p:sp>
        <p:nvSpPr>
          <p:cNvPr id="6" name="Subtítulo 2">
            <a:extLst>
              <a:ext uri="{FF2B5EF4-FFF2-40B4-BE49-F238E27FC236}">
                <a16:creationId xmlns:a16="http://schemas.microsoft.com/office/drawing/2014/main" id="{90BD04FD-D7C3-DD43-B2D5-73017BAFCBA6}"/>
              </a:ext>
            </a:extLst>
          </p:cNvPr>
          <p:cNvSpPr>
            <a:spLocks noGrp="1"/>
          </p:cNvSpPr>
          <p:nvPr>
            <p:ph type="subTitle" idx="10"/>
          </p:nvPr>
        </p:nvSpPr>
        <p:spPr>
          <a:xfrm>
            <a:off x="990600" y="1425600"/>
            <a:ext cx="10515600" cy="4907708"/>
          </a:xfrm>
        </p:spPr>
        <p:txBody>
          <a:bodyPr anchor="t"/>
          <a:lstStyle/>
          <a:p>
            <a:pPr marL="177750" indent="-285750">
              <a:spcAft>
                <a:spcPts val="600"/>
              </a:spcAft>
              <a:buClr>
                <a:schemeClr val="accent1">
                  <a:lumMod val="60000"/>
                  <a:lumOff val="40000"/>
                </a:schemeClr>
              </a:buClr>
              <a:buSzPct val="100000"/>
              <a:buFont typeface="Arial" panose="020B0604020202020204" pitchFamily="34" charset="0"/>
              <a:buChar char="•"/>
            </a:pPr>
            <a:r>
              <a:rPr lang="es-CL" sz="2000" b="1" dirty="0">
                <a:solidFill>
                  <a:schemeClr val="accent6">
                    <a:lumMod val="50000"/>
                  </a:schemeClr>
                </a:solidFill>
              </a:rPr>
              <a:t>Sección 1 : Definición</a:t>
            </a:r>
          </a:p>
          <a:p>
            <a:pPr marL="177750" indent="-285750">
              <a:spcAft>
                <a:spcPts val="600"/>
              </a:spcAft>
              <a:buClr>
                <a:schemeClr val="accent1">
                  <a:lumMod val="60000"/>
                  <a:lumOff val="40000"/>
                </a:schemeClr>
              </a:buClr>
              <a:buSzPct val="100000"/>
              <a:buFont typeface="Arial" panose="020B0604020202020204" pitchFamily="34" charset="0"/>
              <a:buChar char="•"/>
            </a:pPr>
            <a:r>
              <a:rPr lang="es-CL" sz="2000" b="1" dirty="0">
                <a:solidFill>
                  <a:schemeClr val="accent6">
                    <a:lumMod val="50000"/>
                  </a:schemeClr>
                </a:solidFill>
              </a:rPr>
              <a:t>Sección 2 : Componentes de una prueba de hipótesis</a:t>
            </a:r>
          </a:p>
          <a:p>
            <a:pPr marL="177750" indent="-285750">
              <a:spcAft>
                <a:spcPts val="600"/>
              </a:spcAft>
              <a:buClr>
                <a:schemeClr val="accent1">
                  <a:lumMod val="60000"/>
                  <a:lumOff val="40000"/>
                </a:schemeClr>
              </a:buClr>
              <a:buSzPct val="100000"/>
              <a:buFont typeface="Arial" panose="020B0604020202020204" pitchFamily="34" charset="0"/>
              <a:buChar char="•"/>
            </a:pPr>
            <a:r>
              <a:rPr lang="es-ES" sz="2000" b="1" dirty="0">
                <a:solidFill>
                  <a:schemeClr val="accent6">
                    <a:lumMod val="50000"/>
                  </a:schemeClr>
                </a:solidFill>
              </a:rPr>
              <a:t>Sección 3 : Contraste de hipótesis</a:t>
            </a:r>
          </a:p>
          <a:p>
            <a:pPr marL="177750" indent="-285750">
              <a:spcAft>
                <a:spcPts val="600"/>
              </a:spcAft>
              <a:buClr>
                <a:schemeClr val="accent1">
                  <a:lumMod val="60000"/>
                  <a:lumOff val="40000"/>
                </a:schemeClr>
              </a:buClr>
              <a:buSzPct val="100000"/>
              <a:buFont typeface="Arial" panose="020B0604020202020204" pitchFamily="34" charset="0"/>
              <a:buChar char="•"/>
            </a:pPr>
            <a:r>
              <a:rPr lang="es-CL" sz="2000" b="1" dirty="0">
                <a:solidFill>
                  <a:schemeClr val="accent6">
                    <a:lumMod val="50000"/>
                  </a:schemeClr>
                </a:solidFill>
              </a:rPr>
              <a:t>Sección 4 : Estadístico de prueba</a:t>
            </a:r>
          </a:p>
          <a:p>
            <a:pPr marL="177750" indent="-285750">
              <a:spcAft>
                <a:spcPts val="600"/>
              </a:spcAft>
              <a:buClr>
                <a:schemeClr val="accent1">
                  <a:lumMod val="60000"/>
                  <a:lumOff val="40000"/>
                </a:schemeClr>
              </a:buClr>
              <a:buSzPct val="100000"/>
              <a:buFont typeface="Arial" panose="020B0604020202020204" pitchFamily="34" charset="0"/>
              <a:buChar char="•"/>
            </a:pPr>
            <a:r>
              <a:rPr lang="es-CL" sz="2000" b="1" dirty="0">
                <a:solidFill>
                  <a:schemeClr val="accent6">
                    <a:lumMod val="50000"/>
                  </a:schemeClr>
                </a:solidFill>
              </a:rPr>
              <a:t>Sección 5 : Región de rechazo</a:t>
            </a:r>
          </a:p>
          <a:p>
            <a:pPr marL="177750" indent="-285750">
              <a:spcAft>
                <a:spcPts val="600"/>
              </a:spcAft>
              <a:buClr>
                <a:schemeClr val="accent1">
                  <a:lumMod val="60000"/>
                  <a:lumOff val="40000"/>
                </a:schemeClr>
              </a:buClr>
              <a:buSzPct val="100000"/>
              <a:buFont typeface="Arial" panose="020B0604020202020204" pitchFamily="34" charset="0"/>
              <a:buChar char="•"/>
            </a:pPr>
            <a:r>
              <a:rPr lang="es-CL" sz="2000" b="1" dirty="0">
                <a:solidFill>
                  <a:schemeClr val="accent6">
                    <a:lumMod val="50000"/>
                  </a:schemeClr>
                </a:solidFill>
              </a:rPr>
              <a:t>Sección 6 : Valores críticos</a:t>
            </a:r>
          </a:p>
          <a:p>
            <a:pPr marL="177750" indent="-285750">
              <a:spcAft>
                <a:spcPts val="600"/>
              </a:spcAft>
              <a:buClr>
                <a:schemeClr val="accent1">
                  <a:lumMod val="60000"/>
                  <a:lumOff val="40000"/>
                </a:schemeClr>
              </a:buClr>
              <a:buSzPct val="100000"/>
              <a:buFont typeface="Arial" panose="020B0604020202020204" pitchFamily="34" charset="0"/>
              <a:buChar char="•"/>
            </a:pPr>
            <a:r>
              <a:rPr lang="es-CL" sz="2000" b="1">
                <a:solidFill>
                  <a:schemeClr val="accent6">
                    <a:lumMod val="50000"/>
                  </a:schemeClr>
                </a:solidFill>
              </a:rPr>
              <a:t>Sección </a:t>
            </a:r>
            <a:r>
              <a:rPr lang="es-CL" sz="2000" b="1" dirty="0">
                <a:solidFill>
                  <a:schemeClr val="accent6">
                    <a:lumMod val="50000"/>
                  </a:schemeClr>
                </a:solidFill>
              </a:rPr>
              <a:t>7</a:t>
            </a:r>
            <a:r>
              <a:rPr lang="es-CL" sz="2000" b="1">
                <a:solidFill>
                  <a:schemeClr val="accent6">
                    <a:lumMod val="50000"/>
                  </a:schemeClr>
                </a:solidFill>
              </a:rPr>
              <a:t> </a:t>
            </a:r>
            <a:r>
              <a:rPr lang="es-CL" sz="2000" b="1" dirty="0">
                <a:solidFill>
                  <a:schemeClr val="accent6">
                    <a:lumMod val="50000"/>
                  </a:schemeClr>
                </a:solidFill>
              </a:rPr>
              <a:t>: P-value</a:t>
            </a:r>
            <a:endParaRPr lang="es-CL" sz="2000" dirty="0">
              <a:solidFill>
                <a:schemeClr val="tx1">
                  <a:lumMod val="75000"/>
                  <a:lumOff val="25000"/>
                </a:schemeClr>
              </a:solidFill>
            </a:endParaRPr>
          </a:p>
          <a:p>
            <a:pPr marL="285750" indent="-285750">
              <a:buClr>
                <a:schemeClr val="accent1">
                  <a:lumMod val="60000"/>
                  <a:lumOff val="40000"/>
                </a:schemeClr>
              </a:buClr>
              <a:buSzPct val="100000"/>
              <a:buFont typeface="Arial" panose="020B0604020202020204" pitchFamily="34" charset="0"/>
              <a:buChar char="•"/>
            </a:pPr>
            <a:endParaRPr lang="es-CL" sz="2000" dirty="0">
              <a:solidFill>
                <a:schemeClr val="tx1">
                  <a:lumMod val="75000"/>
                  <a:lumOff val="25000"/>
                </a:schemeClr>
              </a:solidFill>
            </a:endParaRPr>
          </a:p>
        </p:txBody>
      </p:sp>
    </p:spTree>
    <p:extLst>
      <p:ext uri="{BB962C8B-B14F-4D97-AF65-F5344CB8AC3E}">
        <p14:creationId xmlns:p14="http://schemas.microsoft.com/office/powerpoint/2010/main" val="70067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Ejercicio</a:t>
            </a:r>
          </a:p>
        </p:txBody>
      </p:sp>
      <p:sp>
        <p:nvSpPr>
          <p:cNvPr id="17" name="Rectángulo 16">
            <a:extLst>
              <a:ext uri="{FF2B5EF4-FFF2-40B4-BE49-F238E27FC236}">
                <a16:creationId xmlns:a16="http://schemas.microsoft.com/office/drawing/2014/main" id="{64CB20A3-C461-524A-B316-1A706C074A9A}"/>
              </a:ext>
            </a:extLst>
          </p:cNvPr>
          <p:cNvSpPr/>
          <p:nvPr/>
        </p:nvSpPr>
        <p:spPr>
          <a:xfrm>
            <a:off x="2314223" y="1397675"/>
            <a:ext cx="8738726" cy="400110"/>
          </a:xfrm>
          <a:prstGeom prst="rect">
            <a:avLst/>
          </a:prstGeom>
        </p:spPr>
        <p:txBody>
          <a:bodyPr wrap="square">
            <a:spAutoFit/>
          </a:bodyPr>
          <a:lstStyle/>
          <a:p>
            <a:pPr algn="just"/>
            <a:r>
              <a:rPr lang="es-CL" sz="2000" b="1" dirty="0">
                <a:solidFill>
                  <a:srgbClr val="222222"/>
                </a:solidFill>
              </a:rPr>
              <a:t>Ejercicio</a:t>
            </a:r>
            <a:r>
              <a:rPr lang="es-CL" sz="2000" dirty="0">
                <a:solidFill>
                  <a:srgbClr val="222222"/>
                </a:solidFill>
              </a:rPr>
              <a:t>: </a:t>
            </a:r>
            <a:r>
              <a:rPr lang="es-CL" sz="2000" b="1" dirty="0">
                <a:solidFill>
                  <a:srgbClr val="FF0000"/>
                </a:solidFill>
              </a:rPr>
              <a:t>Control de calidad de los dulces M&amp;M</a:t>
            </a:r>
            <a:endParaRPr lang="es-CL" sz="2000" b="1" i="0" dirty="0">
              <a:solidFill>
                <a:srgbClr val="FF0000"/>
              </a:solidFill>
              <a:effectLst/>
            </a:endParaRPr>
          </a:p>
        </p:txBody>
      </p:sp>
      <mc:AlternateContent xmlns:mc="http://schemas.openxmlformats.org/markup-compatibility/2006" xmlns:a14="http://schemas.microsoft.com/office/drawing/2010/main">
        <mc:Choice Requires="a14">
          <p:sp>
            <p:nvSpPr>
              <p:cNvPr id="18" name="Rectángulo 17">
                <a:extLst>
                  <a:ext uri="{FF2B5EF4-FFF2-40B4-BE49-F238E27FC236}">
                    <a16:creationId xmlns:a16="http://schemas.microsoft.com/office/drawing/2014/main" id="{FAEAFEDD-0E73-ED43-9A70-3FEE23B84017}"/>
                  </a:ext>
                </a:extLst>
              </p:cNvPr>
              <p:cNvSpPr/>
              <p:nvPr/>
            </p:nvSpPr>
            <p:spPr>
              <a:xfrm>
                <a:off x="2314223" y="1941695"/>
                <a:ext cx="8738726" cy="2862322"/>
              </a:xfrm>
              <a:prstGeom prst="rect">
                <a:avLst/>
              </a:prstGeom>
            </p:spPr>
            <p:txBody>
              <a:bodyPr wrap="square">
                <a:spAutoFit/>
              </a:bodyPr>
              <a:lstStyle/>
              <a:p>
                <a:pPr algn="just"/>
                <a:r>
                  <a:rPr lang="es-ES" sz="2000" dirty="0">
                    <a:solidFill>
                      <a:srgbClr val="222222"/>
                    </a:solidFill>
                  </a:rPr>
                  <a:t>Se adjuntan los pesos de 13 dulces M&amp;M rojos, elegidos de una bolsa que contiene 465 M&amp;M. A continuación se presentan los pesos (en gramos), los cuales tienen una media </a:t>
                </a:r>
                <a14:m>
                  <m:oMath xmlns:m="http://schemas.openxmlformats.org/officeDocument/2006/math">
                    <m:acc>
                      <m:accPr>
                        <m:chr m:val="̅"/>
                        <m:ctrlPr>
                          <a:rPr lang="es-ES" sz="2000" i="1" smtClean="0">
                            <a:solidFill>
                              <a:srgbClr val="222222"/>
                            </a:solidFill>
                            <a:latin typeface="Cambria Math" panose="02040503050406030204" pitchFamily="18" charset="0"/>
                          </a:rPr>
                        </m:ctrlPr>
                      </m:accPr>
                      <m:e>
                        <m:r>
                          <a:rPr lang="es-ES" sz="2000" b="0" i="1" smtClean="0">
                            <a:solidFill>
                              <a:srgbClr val="222222"/>
                            </a:solidFill>
                            <a:latin typeface="Cambria Math" panose="02040503050406030204" pitchFamily="18" charset="0"/>
                          </a:rPr>
                          <m:t>𝑥</m:t>
                        </m:r>
                      </m:e>
                    </m:acc>
                    <m:r>
                      <a:rPr lang="es-ES" sz="2000" b="0" i="1" smtClean="0">
                        <a:solidFill>
                          <a:srgbClr val="222222"/>
                        </a:solidFill>
                        <a:latin typeface="Cambria Math" panose="02040503050406030204" pitchFamily="18" charset="0"/>
                      </a:rPr>
                      <m:t>=0,8635</m:t>
                    </m:r>
                  </m:oMath>
                </a14:m>
                <a:r>
                  <a:rPr lang="es-ES" sz="2000" dirty="0">
                    <a:solidFill>
                      <a:srgbClr val="222222"/>
                    </a:solidFill>
                  </a:rPr>
                  <a:t> y una desviación estándar de </a:t>
                </a:r>
                <a14:m>
                  <m:oMath xmlns:m="http://schemas.openxmlformats.org/officeDocument/2006/math">
                    <m:r>
                      <a:rPr lang="es-ES" sz="2000" b="0" i="1" smtClean="0">
                        <a:solidFill>
                          <a:srgbClr val="222222"/>
                        </a:solidFill>
                        <a:latin typeface="Cambria Math" panose="02040503050406030204" pitchFamily="18" charset="0"/>
                      </a:rPr>
                      <m:t>𝑆</m:t>
                    </m:r>
                    <m:r>
                      <a:rPr lang="es-ES" sz="2000" b="0" i="1" smtClean="0">
                        <a:solidFill>
                          <a:srgbClr val="222222"/>
                        </a:solidFill>
                        <a:latin typeface="Cambria Math" panose="02040503050406030204" pitchFamily="18" charset="0"/>
                      </a:rPr>
                      <m:t>=0,0576 </m:t>
                    </m:r>
                    <m:r>
                      <a:rPr lang="es-ES" sz="2000" b="0" i="1" smtClean="0">
                        <a:solidFill>
                          <a:srgbClr val="222222"/>
                        </a:solidFill>
                        <a:latin typeface="Cambria Math" panose="02040503050406030204" pitchFamily="18" charset="0"/>
                      </a:rPr>
                      <m:t>𝑔</m:t>
                    </m:r>
                    <m:r>
                      <a:rPr lang="es-ES" sz="2000" b="0" i="1" smtClean="0">
                        <a:solidFill>
                          <a:srgbClr val="222222"/>
                        </a:solidFill>
                        <a:latin typeface="Cambria Math" panose="02040503050406030204" pitchFamily="18" charset="0"/>
                      </a:rPr>
                      <m:t>. </m:t>
                    </m:r>
                  </m:oMath>
                </a14:m>
                <a:r>
                  <a:rPr lang="es-ES" sz="2000" dirty="0">
                    <a:solidFill>
                      <a:srgbClr val="222222"/>
                    </a:solidFill>
                  </a:rPr>
                  <a:t>En el empaque se afirma que el peso neto del contenido es 396,9 g. de manera que los M&amp;M deben tener un peso medio de al menos 396,9/465=0,8535 g. para dar la cantidad anunciada. Utilice los datos </a:t>
                </a:r>
                <a:r>
                  <a:rPr lang="es-ES" sz="2000" dirty="0" err="1">
                    <a:solidFill>
                      <a:srgbClr val="222222"/>
                    </a:solidFill>
                  </a:rPr>
                  <a:t>muestrales</a:t>
                </a:r>
                <a:r>
                  <a:rPr lang="es-ES" sz="2000" dirty="0">
                    <a:solidFill>
                      <a:srgbClr val="222222"/>
                    </a:solidFill>
                  </a:rPr>
                  <a:t> con un nivel de significancia de 0,05, para probar la aseveración que hizo un gerente de producción que los M&amp;M tienen en realidad una media mayor que 0,8535 g. de manera que los consumidores están recibiendo más que la cantidad en la etiqueta. </a:t>
                </a:r>
                <a:endParaRPr lang="el-GR" sz="2000" dirty="0">
                  <a:solidFill>
                    <a:srgbClr val="222222"/>
                  </a:solidFill>
                </a:endParaRPr>
              </a:p>
            </p:txBody>
          </p:sp>
        </mc:Choice>
        <mc:Fallback xmlns="">
          <p:sp>
            <p:nvSpPr>
              <p:cNvPr id="18" name="Rectángulo 17">
                <a:extLst>
                  <a:ext uri="{FF2B5EF4-FFF2-40B4-BE49-F238E27FC236}">
                    <a16:creationId xmlns:a16="http://schemas.microsoft.com/office/drawing/2014/main" id="{FAEAFEDD-0E73-ED43-9A70-3FEE23B84017}"/>
                  </a:ext>
                </a:extLst>
              </p:cNvPr>
              <p:cNvSpPr>
                <a:spLocks noRot="1" noChangeAspect="1" noMove="1" noResize="1" noEditPoints="1" noAdjustHandles="1" noChangeArrowheads="1" noChangeShapeType="1" noTextEdit="1"/>
              </p:cNvSpPr>
              <p:nvPr/>
            </p:nvSpPr>
            <p:spPr>
              <a:xfrm>
                <a:off x="2314223" y="1941695"/>
                <a:ext cx="8738726" cy="2862322"/>
              </a:xfrm>
              <a:prstGeom prst="rect">
                <a:avLst/>
              </a:prstGeom>
              <a:blipFill>
                <a:blip r:embed="rId2"/>
                <a:stretch>
                  <a:fillRect l="-726" t="-1327" r="-726" b="-2655"/>
                </a:stretch>
              </a:blipFill>
            </p:spPr>
            <p:txBody>
              <a:bodyPr/>
              <a:lstStyle/>
              <a:p>
                <a:r>
                  <a:rPr lang="es-CL">
                    <a:noFill/>
                  </a:rPr>
                  <a:t> </a:t>
                </a:r>
              </a:p>
            </p:txBody>
          </p:sp>
        </mc:Fallback>
      </mc:AlternateContent>
      <p:graphicFrame>
        <p:nvGraphicFramePr>
          <p:cNvPr id="3" name="Tabla 3">
            <a:extLst>
              <a:ext uri="{FF2B5EF4-FFF2-40B4-BE49-F238E27FC236}">
                <a16:creationId xmlns:a16="http://schemas.microsoft.com/office/drawing/2014/main" id="{FDE3DA20-3CBC-034C-A031-CF763971E51F}"/>
              </a:ext>
            </a:extLst>
          </p:cNvPr>
          <p:cNvGraphicFramePr>
            <a:graphicFrameLocks noGrp="1"/>
          </p:cNvGraphicFramePr>
          <p:nvPr/>
        </p:nvGraphicFramePr>
        <p:xfrm>
          <a:off x="2619585" y="5089485"/>
          <a:ext cx="8128001" cy="741680"/>
        </p:xfrm>
        <a:graphic>
          <a:graphicData uri="http://schemas.openxmlformats.org/drawingml/2006/table">
            <a:tbl>
              <a:tblPr firstRow="1" bandRow="1">
                <a:tableStyleId>{5940675A-B579-460E-94D1-54222C63F5DA}</a:tableStyleId>
              </a:tblPr>
              <a:tblGrid>
                <a:gridCol w="1161143">
                  <a:extLst>
                    <a:ext uri="{9D8B030D-6E8A-4147-A177-3AD203B41FA5}">
                      <a16:colId xmlns:a16="http://schemas.microsoft.com/office/drawing/2014/main" val="356514905"/>
                    </a:ext>
                  </a:extLst>
                </a:gridCol>
                <a:gridCol w="1161143">
                  <a:extLst>
                    <a:ext uri="{9D8B030D-6E8A-4147-A177-3AD203B41FA5}">
                      <a16:colId xmlns:a16="http://schemas.microsoft.com/office/drawing/2014/main" val="368986023"/>
                    </a:ext>
                  </a:extLst>
                </a:gridCol>
                <a:gridCol w="1161143">
                  <a:extLst>
                    <a:ext uri="{9D8B030D-6E8A-4147-A177-3AD203B41FA5}">
                      <a16:colId xmlns:a16="http://schemas.microsoft.com/office/drawing/2014/main" val="2735010172"/>
                    </a:ext>
                  </a:extLst>
                </a:gridCol>
                <a:gridCol w="1161143">
                  <a:extLst>
                    <a:ext uri="{9D8B030D-6E8A-4147-A177-3AD203B41FA5}">
                      <a16:colId xmlns:a16="http://schemas.microsoft.com/office/drawing/2014/main" val="2563804581"/>
                    </a:ext>
                  </a:extLst>
                </a:gridCol>
                <a:gridCol w="1161143">
                  <a:extLst>
                    <a:ext uri="{9D8B030D-6E8A-4147-A177-3AD203B41FA5}">
                      <a16:colId xmlns:a16="http://schemas.microsoft.com/office/drawing/2014/main" val="432142250"/>
                    </a:ext>
                  </a:extLst>
                </a:gridCol>
                <a:gridCol w="1161143">
                  <a:extLst>
                    <a:ext uri="{9D8B030D-6E8A-4147-A177-3AD203B41FA5}">
                      <a16:colId xmlns:a16="http://schemas.microsoft.com/office/drawing/2014/main" val="957394406"/>
                    </a:ext>
                  </a:extLst>
                </a:gridCol>
                <a:gridCol w="1161143">
                  <a:extLst>
                    <a:ext uri="{9D8B030D-6E8A-4147-A177-3AD203B41FA5}">
                      <a16:colId xmlns:a16="http://schemas.microsoft.com/office/drawing/2014/main" val="4227920100"/>
                    </a:ext>
                  </a:extLst>
                </a:gridCol>
              </a:tblGrid>
              <a:tr h="370840">
                <a:tc>
                  <a:txBody>
                    <a:bodyPr/>
                    <a:lstStyle/>
                    <a:p>
                      <a:r>
                        <a:rPr lang="es-CL" dirty="0"/>
                        <a:t>0,751</a:t>
                      </a:r>
                    </a:p>
                  </a:txBody>
                  <a:tcPr/>
                </a:tc>
                <a:tc>
                  <a:txBody>
                    <a:bodyPr/>
                    <a:lstStyle/>
                    <a:p>
                      <a:r>
                        <a:rPr lang="es-CL" dirty="0"/>
                        <a:t>0,841</a:t>
                      </a:r>
                    </a:p>
                  </a:txBody>
                  <a:tcPr/>
                </a:tc>
                <a:tc>
                  <a:txBody>
                    <a:bodyPr/>
                    <a:lstStyle/>
                    <a:p>
                      <a:r>
                        <a:rPr lang="es-CL" dirty="0"/>
                        <a:t>0,856</a:t>
                      </a:r>
                    </a:p>
                  </a:txBody>
                  <a:tcPr/>
                </a:tc>
                <a:tc>
                  <a:txBody>
                    <a:bodyPr/>
                    <a:lstStyle/>
                    <a:p>
                      <a:r>
                        <a:rPr lang="es-CL" dirty="0"/>
                        <a:t>0,799</a:t>
                      </a:r>
                    </a:p>
                  </a:txBody>
                  <a:tcPr/>
                </a:tc>
                <a:tc>
                  <a:txBody>
                    <a:bodyPr/>
                    <a:lstStyle/>
                    <a:p>
                      <a:r>
                        <a:rPr lang="es-CL" dirty="0"/>
                        <a:t>0,966</a:t>
                      </a:r>
                    </a:p>
                  </a:txBody>
                  <a:tcPr/>
                </a:tc>
                <a:tc>
                  <a:txBody>
                    <a:bodyPr/>
                    <a:lstStyle/>
                    <a:p>
                      <a:r>
                        <a:rPr lang="es-CL" dirty="0"/>
                        <a:t>0,859</a:t>
                      </a:r>
                    </a:p>
                  </a:txBody>
                  <a:tcPr/>
                </a:tc>
                <a:tc>
                  <a:txBody>
                    <a:bodyPr/>
                    <a:lstStyle/>
                    <a:p>
                      <a:r>
                        <a:rPr lang="es-CL" dirty="0"/>
                        <a:t>0,857</a:t>
                      </a:r>
                    </a:p>
                  </a:txBody>
                  <a:tcPr/>
                </a:tc>
                <a:extLst>
                  <a:ext uri="{0D108BD9-81ED-4DB2-BD59-A6C34878D82A}">
                    <a16:rowId xmlns:a16="http://schemas.microsoft.com/office/drawing/2014/main" val="4075928500"/>
                  </a:ext>
                </a:extLst>
              </a:tr>
              <a:tr h="370840">
                <a:tc>
                  <a:txBody>
                    <a:bodyPr/>
                    <a:lstStyle/>
                    <a:p>
                      <a:r>
                        <a:rPr lang="es-CL" dirty="0"/>
                        <a:t>0,942</a:t>
                      </a:r>
                    </a:p>
                  </a:txBody>
                  <a:tcPr/>
                </a:tc>
                <a:tc>
                  <a:txBody>
                    <a:bodyPr/>
                    <a:lstStyle/>
                    <a:p>
                      <a:r>
                        <a:rPr lang="es-CL" dirty="0"/>
                        <a:t>0,873</a:t>
                      </a:r>
                    </a:p>
                  </a:txBody>
                  <a:tcPr/>
                </a:tc>
                <a:tc>
                  <a:txBody>
                    <a:bodyPr/>
                    <a:lstStyle/>
                    <a:p>
                      <a:r>
                        <a:rPr lang="es-CL" dirty="0"/>
                        <a:t>0,809</a:t>
                      </a:r>
                    </a:p>
                  </a:txBody>
                  <a:tcPr/>
                </a:tc>
                <a:tc>
                  <a:txBody>
                    <a:bodyPr/>
                    <a:lstStyle/>
                    <a:p>
                      <a:r>
                        <a:rPr lang="es-CL" dirty="0"/>
                        <a:t>0,890</a:t>
                      </a:r>
                    </a:p>
                  </a:txBody>
                  <a:tcPr/>
                </a:tc>
                <a:tc>
                  <a:txBody>
                    <a:bodyPr/>
                    <a:lstStyle/>
                    <a:p>
                      <a:r>
                        <a:rPr lang="es-CL" dirty="0"/>
                        <a:t>0,878</a:t>
                      </a:r>
                    </a:p>
                  </a:txBody>
                  <a:tcPr/>
                </a:tc>
                <a:tc>
                  <a:txBody>
                    <a:bodyPr/>
                    <a:lstStyle/>
                    <a:p>
                      <a:r>
                        <a:rPr lang="es-CL" dirty="0"/>
                        <a:t>0,905</a:t>
                      </a:r>
                    </a:p>
                  </a:txBody>
                  <a:tcPr/>
                </a:tc>
                <a:tc>
                  <a:txBody>
                    <a:bodyPr/>
                    <a:lstStyle/>
                    <a:p>
                      <a:endParaRPr lang="es-CL" dirty="0"/>
                    </a:p>
                  </a:txBody>
                  <a:tcPr/>
                </a:tc>
                <a:extLst>
                  <a:ext uri="{0D108BD9-81ED-4DB2-BD59-A6C34878D82A}">
                    <a16:rowId xmlns:a16="http://schemas.microsoft.com/office/drawing/2014/main" val="2595607546"/>
                  </a:ext>
                </a:extLst>
              </a:tr>
            </a:tbl>
          </a:graphicData>
        </a:graphic>
      </p:graphicFrame>
    </p:spTree>
    <p:extLst>
      <p:ext uri="{BB962C8B-B14F-4D97-AF65-F5344CB8AC3E}">
        <p14:creationId xmlns:p14="http://schemas.microsoft.com/office/powerpoint/2010/main" val="2531982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Ejercicio</a:t>
            </a:r>
          </a:p>
        </p:txBody>
      </p:sp>
      <p:sp>
        <p:nvSpPr>
          <p:cNvPr id="17" name="Rectángulo 16">
            <a:extLst>
              <a:ext uri="{FF2B5EF4-FFF2-40B4-BE49-F238E27FC236}">
                <a16:creationId xmlns:a16="http://schemas.microsoft.com/office/drawing/2014/main" id="{64CB20A3-C461-524A-B316-1A706C074A9A}"/>
              </a:ext>
            </a:extLst>
          </p:cNvPr>
          <p:cNvSpPr/>
          <p:nvPr/>
        </p:nvSpPr>
        <p:spPr>
          <a:xfrm>
            <a:off x="2314223" y="1397675"/>
            <a:ext cx="8738726" cy="400110"/>
          </a:xfrm>
          <a:prstGeom prst="rect">
            <a:avLst/>
          </a:prstGeom>
        </p:spPr>
        <p:txBody>
          <a:bodyPr wrap="square">
            <a:spAutoFit/>
          </a:bodyPr>
          <a:lstStyle/>
          <a:p>
            <a:pPr algn="just"/>
            <a:r>
              <a:rPr lang="es-CL" sz="2000" b="1" dirty="0">
                <a:solidFill>
                  <a:srgbClr val="222222"/>
                </a:solidFill>
              </a:rPr>
              <a:t>Ejercicio</a:t>
            </a:r>
            <a:r>
              <a:rPr lang="es-CL" sz="2000" dirty="0">
                <a:solidFill>
                  <a:srgbClr val="222222"/>
                </a:solidFill>
              </a:rPr>
              <a:t>: </a:t>
            </a:r>
            <a:r>
              <a:rPr lang="es-CL" sz="2000" b="1" dirty="0">
                <a:solidFill>
                  <a:srgbClr val="FF0000"/>
                </a:solidFill>
              </a:rPr>
              <a:t>Control de calidad de los dulces M&amp;M</a:t>
            </a:r>
            <a:endParaRPr lang="es-CL" sz="2000" b="1" i="0" dirty="0">
              <a:solidFill>
                <a:srgbClr val="FF0000"/>
              </a:solidFill>
              <a:effectLst/>
            </a:endParaRPr>
          </a:p>
        </p:txBody>
      </p:sp>
      <p:sp>
        <p:nvSpPr>
          <p:cNvPr id="18" name="Rectángulo 17">
            <a:extLst>
              <a:ext uri="{FF2B5EF4-FFF2-40B4-BE49-F238E27FC236}">
                <a16:creationId xmlns:a16="http://schemas.microsoft.com/office/drawing/2014/main" id="{FAEAFEDD-0E73-ED43-9A70-3FEE23B84017}"/>
              </a:ext>
            </a:extLst>
          </p:cNvPr>
          <p:cNvSpPr/>
          <p:nvPr/>
        </p:nvSpPr>
        <p:spPr>
          <a:xfrm>
            <a:off x="2314223" y="1941695"/>
            <a:ext cx="8738726" cy="400110"/>
          </a:xfrm>
          <a:prstGeom prst="rect">
            <a:avLst/>
          </a:prstGeom>
        </p:spPr>
        <p:txBody>
          <a:bodyPr wrap="square">
            <a:spAutoFit/>
          </a:bodyPr>
          <a:lstStyle/>
          <a:p>
            <a:pPr algn="just"/>
            <a:r>
              <a:rPr lang="es-ES" sz="2000" b="1" dirty="0">
                <a:solidFill>
                  <a:schemeClr val="accent6">
                    <a:lumMod val="50000"/>
                  </a:schemeClr>
                </a:solidFill>
              </a:rPr>
              <a:t>1.- Leer el enunciado y rescatar la información y establezcamos la hipótesis.</a:t>
            </a:r>
            <a:endParaRPr lang="el-GR" sz="2000"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E4B27E4A-B833-B346-9076-46B471D4982C}"/>
                  </a:ext>
                </a:extLst>
              </p:cNvPr>
              <p:cNvSpPr/>
              <p:nvPr/>
            </p:nvSpPr>
            <p:spPr>
              <a:xfrm>
                <a:off x="2314222" y="2427550"/>
                <a:ext cx="8738726" cy="707886"/>
              </a:xfrm>
              <a:prstGeom prst="rect">
                <a:avLst/>
              </a:prstGeom>
            </p:spPr>
            <p:txBody>
              <a:bodyPr wrap="square">
                <a:spAutoFit/>
              </a:bodyPr>
              <a:lstStyle/>
              <a:p>
                <a:pPr algn="just"/>
                <a:r>
                  <a:rPr lang="es-ES" sz="2000" dirty="0">
                    <a:solidFill>
                      <a:srgbClr val="222222"/>
                    </a:solidFill>
                  </a:rPr>
                  <a:t>Se extrajo una muestra aleatoria simple, y no se conoce </a:t>
                </a:r>
                <a14:m>
                  <m:oMath xmlns:m="http://schemas.openxmlformats.org/officeDocument/2006/math">
                    <m:r>
                      <a:rPr lang="es-ES" sz="2000" i="1" smtClean="0">
                        <a:solidFill>
                          <a:srgbClr val="222222"/>
                        </a:solidFill>
                        <a:latin typeface="Cambria Math" panose="02040503050406030204" pitchFamily="18" charset="0"/>
                        <a:ea typeface="Cambria Math" panose="02040503050406030204" pitchFamily="18" charset="0"/>
                      </a:rPr>
                      <m:t>𝜎</m:t>
                    </m:r>
                    <m:r>
                      <a:rPr lang="es-ES" sz="2000" b="0" i="1" smtClean="0">
                        <a:solidFill>
                          <a:srgbClr val="222222"/>
                        </a:solidFill>
                        <a:latin typeface="Cambria Math" panose="02040503050406030204" pitchFamily="18" charset="0"/>
                        <a:ea typeface="Cambria Math" panose="02040503050406030204" pitchFamily="18" charset="0"/>
                      </a:rPr>
                      <m:t> </m:t>
                    </m:r>
                  </m:oMath>
                </a14:m>
                <a:r>
                  <a:rPr lang="es-ES" sz="2000" dirty="0">
                    <a:solidFill>
                      <a:srgbClr val="222222"/>
                    </a:solidFill>
                  </a:rPr>
                  <a:t>(desviación </a:t>
                </a:r>
                <a:r>
                  <a:rPr lang="es-ES" sz="2000" dirty="0" err="1">
                    <a:solidFill>
                      <a:srgbClr val="222222"/>
                    </a:solidFill>
                  </a:rPr>
                  <a:t>estandar</a:t>
                </a:r>
                <a:r>
                  <a:rPr lang="es-ES" sz="2000" dirty="0">
                    <a:solidFill>
                      <a:srgbClr val="222222"/>
                    </a:solidFill>
                  </a:rPr>
                  <a:t> de la población).</a:t>
                </a:r>
              </a:p>
            </p:txBody>
          </p:sp>
        </mc:Choice>
        <mc:Fallback xmlns="">
          <p:sp>
            <p:nvSpPr>
              <p:cNvPr id="6" name="Rectángulo 5">
                <a:extLst>
                  <a:ext uri="{FF2B5EF4-FFF2-40B4-BE49-F238E27FC236}">
                    <a16:creationId xmlns:a16="http://schemas.microsoft.com/office/drawing/2014/main" id="{E4B27E4A-B833-B346-9076-46B471D4982C}"/>
                  </a:ext>
                </a:extLst>
              </p:cNvPr>
              <p:cNvSpPr>
                <a:spLocks noRot="1" noChangeAspect="1" noMove="1" noResize="1" noEditPoints="1" noAdjustHandles="1" noChangeArrowheads="1" noChangeShapeType="1" noTextEdit="1"/>
              </p:cNvSpPr>
              <p:nvPr/>
            </p:nvSpPr>
            <p:spPr>
              <a:xfrm>
                <a:off x="2314222" y="2427550"/>
                <a:ext cx="8738726" cy="707886"/>
              </a:xfrm>
              <a:prstGeom prst="rect">
                <a:avLst/>
              </a:prstGeom>
              <a:blipFill>
                <a:blip r:embed="rId2"/>
                <a:stretch>
                  <a:fillRect l="-726" t="-5357" r="-726" b="-1428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94D5981C-2723-4949-883E-41B515DEA090}"/>
                  </a:ext>
                </a:extLst>
              </p:cNvPr>
              <p:cNvSpPr txBox="1"/>
              <p:nvPr/>
            </p:nvSpPr>
            <p:spPr>
              <a:xfrm>
                <a:off x="2452438" y="3306417"/>
                <a:ext cx="31214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𝑛</m:t>
                      </m:r>
                      <m:r>
                        <a:rPr lang="es-ES" b="0" i="1" smtClean="0">
                          <a:latin typeface="Cambria Math" panose="02040503050406030204" pitchFamily="18" charset="0"/>
                        </a:rPr>
                        <m:t>=13 (“</m:t>
                      </m:r>
                      <m:r>
                        <a:rPr lang="es-ES" b="0" i="1" smtClean="0">
                          <a:latin typeface="Cambria Math" panose="02040503050406030204" pitchFamily="18" charset="0"/>
                        </a:rPr>
                        <m:t>𝑛</m:t>
                      </m:r>
                      <m:r>
                        <a:rPr lang="es-ES" b="0" i="1" smtClean="0">
                          <a:latin typeface="Cambria Math" panose="02040503050406030204" pitchFamily="18" charset="0"/>
                        </a:rPr>
                        <m:t>” </m:t>
                      </m:r>
                      <m:r>
                        <a:rPr lang="es-ES" b="0" i="1" smtClean="0">
                          <a:latin typeface="Cambria Math" panose="02040503050406030204" pitchFamily="18" charset="0"/>
                        </a:rPr>
                        <m:t>𝑛𝑜</m:t>
                      </m:r>
                      <m:r>
                        <a:rPr lang="es-ES" b="0" i="1" smtClean="0">
                          <a:latin typeface="Cambria Math" panose="02040503050406030204" pitchFamily="18" charset="0"/>
                        </a:rPr>
                        <m:t> </m:t>
                      </m:r>
                      <m:r>
                        <a:rPr lang="es-ES" b="0" i="1" smtClean="0">
                          <a:latin typeface="Cambria Math" panose="02040503050406030204" pitchFamily="18" charset="0"/>
                        </a:rPr>
                        <m:t>𝑒𝑠</m:t>
                      </m:r>
                      <m:r>
                        <a:rPr lang="es-ES" b="0" i="1" smtClean="0">
                          <a:latin typeface="Cambria Math" panose="02040503050406030204" pitchFamily="18" charset="0"/>
                        </a:rPr>
                        <m:t> </m:t>
                      </m:r>
                      <m:r>
                        <a:rPr lang="es-ES" b="0" i="1" smtClean="0">
                          <a:latin typeface="Cambria Math" panose="02040503050406030204" pitchFamily="18" charset="0"/>
                        </a:rPr>
                        <m:t>𝑚𝑎𝑦𝑜𝑟</m:t>
                      </m:r>
                      <m:r>
                        <a:rPr lang="es-ES" b="0" i="1" smtClean="0">
                          <a:latin typeface="Cambria Math" panose="02040503050406030204" pitchFamily="18" charset="0"/>
                        </a:rPr>
                        <m:t> </m:t>
                      </m:r>
                      <m:r>
                        <a:rPr lang="es-ES" b="0" i="1" smtClean="0">
                          <a:latin typeface="Cambria Math" panose="02040503050406030204" pitchFamily="18" charset="0"/>
                        </a:rPr>
                        <m:t>𝑎</m:t>
                      </m:r>
                      <m:r>
                        <a:rPr lang="es-ES" b="0" i="1" smtClean="0">
                          <a:latin typeface="Cambria Math" panose="02040503050406030204" pitchFamily="18" charset="0"/>
                        </a:rPr>
                        <m:t> 30)</m:t>
                      </m:r>
                    </m:oMath>
                  </m:oMathPara>
                </a14:m>
                <a:endParaRPr lang="es-CL" dirty="0"/>
              </a:p>
            </p:txBody>
          </p:sp>
        </mc:Choice>
        <mc:Fallback xmlns="">
          <p:sp>
            <p:nvSpPr>
              <p:cNvPr id="4" name="CuadroTexto 3">
                <a:extLst>
                  <a:ext uri="{FF2B5EF4-FFF2-40B4-BE49-F238E27FC236}">
                    <a16:creationId xmlns:a16="http://schemas.microsoft.com/office/drawing/2014/main" id="{94D5981C-2723-4949-883E-41B515DEA090}"/>
                  </a:ext>
                </a:extLst>
              </p:cNvPr>
              <p:cNvSpPr txBox="1">
                <a:spLocks noRot="1" noChangeAspect="1" noMove="1" noResize="1" noEditPoints="1" noAdjustHandles="1" noChangeArrowheads="1" noChangeShapeType="1" noTextEdit="1"/>
              </p:cNvSpPr>
              <p:nvPr/>
            </p:nvSpPr>
            <p:spPr>
              <a:xfrm>
                <a:off x="2452438" y="3306417"/>
                <a:ext cx="3121496" cy="276999"/>
              </a:xfrm>
              <a:prstGeom prst="rect">
                <a:avLst/>
              </a:prstGeom>
              <a:blipFill>
                <a:blip r:embed="rId3"/>
                <a:stretch>
                  <a:fillRect l="-405" t="-8696" r="-2429" b="-34783"/>
                </a:stretch>
              </a:blipFill>
            </p:spPr>
            <p:txBody>
              <a:bodyPr/>
              <a:lstStyle/>
              <a:p>
                <a:r>
                  <a:rPr lang="es-CL">
                    <a:noFill/>
                  </a:rPr>
                  <a:t> </a:t>
                </a:r>
              </a:p>
            </p:txBody>
          </p:sp>
        </mc:Fallback>
      </mc:AlternateContent>
      <p:sp>
        <p:nvSpPr>
          <p:cNvPr id="8" name="Rectángulo 7">
            <a:extLst>
              <a:ext uri="{FF2B5EF4-FFF2-40B4-BE49-F238E27FC236}">
                <a16:creationId xmlns:a16="http://schemas.microsoft.com/office/drawing/2014/main" id="{E26987A0-08FB-0149-9230-D1DD26ED4AB7}"/>
              </a:ext>
            </a:extLst>
          </p:cNvPr>
          <p:cNvSpPr/>
          <p:nvPr/>
        </p:nvSpPr>
        <p:spPr>
          <a:xfrm>
            <a:off x="2314222" y="3722565"/>
            <a:ext cx="8738726" cy="400110"/>
          </a:xfrm>
          <a:prstGeom prst="rect">
            <a:avLst/>
          </a:prstGeom>
        </p:spPr>
        <p:txBody>
          <a:bodyPr wrap="square">
            <a:spAutoFit/>
          </a:bodyPr>
          <a:lstStyle/>
          <a:p>
            <a:pPr algn="just"/>
            <a:r>
              <a:rPr lang="es-ES" sz="2000" dirty="0">
                <a:solidFill>
                  <a:srgbClr val="222222"/>
                </a:solidFill>
              </a:rPr>
              <a:t>Asumimos que los pesos se distribuyen normal.</a:t>
            </a:r>
          </a:p>
        </p:txBody>
      </p:sp>
      <p:sp>
        <p:nvSpPr>
          <p:cNvPr id="9" name="Rectángulo 8">
            <a:extLst>
              <a:ext uri="{FF2B5EF4-FFF2-40B4-BE49-F238E27FC236}">
                <a16:creationId xmlns:a16="http://schemas.microsoft.com/office/drawing/2014/main" id="{DEBDD05D-C3C6-2545-B967-5E4B908172F0}"/>
              </a:ext>
            </a:extLst>
          </p:cNvPr>
          <p:cNvSpPr/>
          <p:nvPr/>
        </p:nvSpPr>
        <p:spPr>
          <a:xfrm>
            <a:off x="2314222" y="4256697"/>
            <a:ext cx="8738726" cy="400110"/>
          </a:xfrm>
          <a:prstGeom prst="rect">
            <a:avLst/>
          </a:prstGeom>
        </p:spPr>
        <p:txBody>
          <a:bodyPr wrap="square">
            <a:spAutoFit/>
          </a:bodyPr>
          <a:lstStyle/>
          <a:p>
            <a:pPr algn="just"/>
            <a:r>
              <a:rPr lang="es-ES" sz="2000" b="1" dirty="0">
                <a:solidFill>
                  <a:schemeClr val="accent6">
                    <a:lumMod val="50000"/>
                  </a:schemeClr>
                </a:solidFill>
              </a:rPr>
              <a:t>2.- Definamos la hipótesis a contrastar</a:t>
            </a:r>
            <a:endParaRPr lang="el-GR" sz="2000"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9612A674-AAF5-B84A-B775-A80825A68712}"/>
                  </a:ext>
                </a:extLst>
              </p:cNvPr>
              <p:cNvSpPr txBox="1"/>
              <p:nvPr/>
            </p:nvSpPr>
            <p:spPr>
              <a:xfrm>
                <a:off x="2875722" y="5068956"/>
                <a:ext cx="15945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𝑜</m:t>
                          </m:r>
                        </m:sub>
                      </m:sSub>
                      <m:r>
                        <a:rPr lang="es-ES" b="0" i="1" smtClean="0">
                          <a:latin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≤0,8535</m:t>
                      </m:r>
                    </m:oMath>
                  </m:oMathPara>
                </a14:m>
                <a:endParaRPr lang="es-CL" dirty="0"/>
              </a:p>
            </p:txBody>
          </p:sp>
        </mc:Choice>
        <mc:Fallback xmlns="">
          <p:sp>
            <p:nvSpPr>
              <p:cNvPr id="5" name="CuadroTexto 4">
                <a:extLst>
                  <a:ext uri="{FF2B5EF4-FFF2-40B4-BE49-F238E27FC236}">
                    <a16:creationId xmlns:a16="http://schemas.microsoft.com/office/drawing/2014/main" id="{9612A674-AAF5-B84A-B775-A80825A68712}"/>
                  </a:ext>
                </a:extLst>
              </p:cNvPr>
              <p:cNvSpPr txBox="1">
                <a:spLocks noRot="1" noChangeAspect="1" noMove="1" noResize="1" noEditPoints="1" noAdjustHandles="1" noChangeArrowheads="1" noChangeShapeType="1" noTextEdit="1"/>
              </p:cNvSpPr>
              <p:nvPr/>
            </p:nvSpPr>
            <p:spPr>
              <a:xfrm>
                <a:off x="2875722" y="5068956"/>
                <a:ext cx="1594539" cy="276999"/>
              </a:xfrm>
              <a:prstGeom prst="rect">
                <a:avLst/>
              </a:prstGeom>
              <a:blipFill>
                <a:blip r:embed="rId4"/>
                <a:stretch>
                  <a:fillRect l="-3175" t="-9091" r="-3968" b="-40909"/>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11" name="CuadroTexto 10">
                <a:extLst>
                  <a:ext uri="{FF2B5EF4-FFF2-40B4-BE49-F238E27FC236}">
                    <a16:creationId xmlns:a16="http://schemas.microsoft.com/office/drawing/2014/main" id="{CD7443EB-B5BD-384C-99EF-9C7D90243FFE}"/>
                  </a:ext>
                </a:extLst>
              </p:cNvPr>
              <p:cNvSpPr txBox="1"/>
              <p:nvPr/>
            </p:nvSpPr>
            <p:spPr>
              <a:xfrm>
                <a:off x="2875721" y="5428526"/>
                <a:ext cx="15838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CL" b="0" i="1" smtClean="0">
                              <a:latin typeface="Cambria Math" panose="02040503050406030204" pitchFamily="18" charset="0"/>
                            </a:rPr>
                            <m:t>1</m:t>
                          </m:r>
                        </m:sub>
                      </m:sSub>
                      <m:r>
                        <a:rPr lang="es-ES" b="0" i="1" smtClean="0">
                          <a:latin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&gt;0,8535</m:t>
                      </m:r>
                    </m:oMath>
                  </m:oMathPara>
                </a14:m>
                <a:endParaRPr lang="es-CL" dirty="0"/>
              </a:p>
            </p:txBody>
          </p:sp>
        </mc:Choice>
        <mc:Fallback>
          <p:sp>
            <p:nvSpPr>
              <p:cNvPr id="11" name="CuadroTexto 10">
                <a:extLst>
                  <a:ext uri="{FF2B5EF4-FFF2-40B4-BE49-F238E27FC236}">
                    <a16:creationId xmlns:a16="http://schemas.microsoft.com/office/drawing/2014/main" id="{CD7443EB-B5BD-384C-99EF-9C7D90243FFE}"/>
                  </a:ext>
                </a:extLst>
              </p:cNvPr>
              <p:cNvSpPr txBox="1">
                <a:spLocks noRot="1" noChangeAspect="1" noMove="1" noResize="1" noEditPoints="1" noAdjustHandles="1" noChangeArrowheads="1" noChangeShapeType="1" noTextEdit="1"/>
              </p:cNvSpPr>
              <p:nvPr/>
            </p:nvSpPr>
            <p:spPr>
              <a:xfrm>
                <a:off x="2875721" y="5428526"/>
                <a:ext cx="1583895" cy="276999"/>
              </a:xfrm>
              <a:prstGeom prst="rect">
                <a:avLst/>
              </a:prstGeom>
              <a:blipFill>
                <a:blip r:embed="rId5"/>
                <a:stretch>
                  <a:fillRect l="-3462" r="-3462" b="-22222"/>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834AFF4C-A65D-8947-B88F-D04BB228BFB8}"/>
                  </a:ext>
                </a:extLst>
              </p:cNvPr>
              <p:cNvSpPr txBox="1"/>
              <p:nvPr/>
            </p:nvSpPr>
            <p:spPr>
              <a:xfrm>
                <a:off x="6188765" y="5174202"/>
                <a:ext cx="9319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i="1" smtClean="0">
                          <a:latin typeface="Cambria Math" panose="02040503050406030204" pitchFamily="18" charset="0"/>
                          <a:ea typeface="Cambria Math" panose="02040503050406030204" pitchFamily="18" charset="0"/>
                        </a:rPr>
                        <m:t>𝛼</m:t>
                      </m:r>
                      <m:r>
                        <a:rPr lang="es-ES" b="0" i="1" smtClean="0">
                          <a:latin typeface="Cambria Math" panose="02040503050406030204" pitchFamily="18" charset="0"/>
                          <a:ea typeface="Cambria Math" panose="02040503050406030204" pitchFamily="18" charset="0"/>
                        </a:rPr>
                        <m:t>=0,05</m:t>
                      </m:r>
                    </m:oMath>
                  </m:oMathPara>
                </a14:m>
                <a:endParaRPr lang="es-CL" dirty="0"/>
              </a:p>
            </p:txBody>
          </p:sp>
        </mc:Choice>
        <mc:Fallback xmlns="">
          <p:sp>
            <p:nvSpPr>
              <p:cNvPr id="7" name="CuadroTexto 6">
                <a:extLst>
                  <a:ext uri="{FF2B5EF4-FFF2-40B4-BE49-F238E27FC236}">
                    <a16:creationId xmlns:a16="http://schemas.microsoft.com/office/drawing/2014/main" id="{834AFF4C-A65D-8947-B88F-D04BB228BFB8}"/>
                  </a:ext>
                </a:extLst>
              </p:cNvPr>
              <p:cNvSpPr txBox="1">
                <a:spLocks noRot="1" noChangeAspect="1" noMove="1" noResize="1" noEditPoints="1" noAdjustHandles="1" noChangeArrowheads="1" noChangeShapeType="1" noTextEdit="1"/>
              </p:cNvSpPr>
              <p:nvPr/>
            </p:nvSpPr>
            <p:spPr>
              <a:xfrm>
                <a:off x="6188765" y="5174202"/>
                <a:ext cx="931922" cy="276999"/>
              </a:xfrm>
              <a:prstGeom prst="rect">
                <a:avLst/>
              </a:prstGeom>
              <a:blipFill>
                <a:blip r:embed="rId6"/>
                <a:stretch>
                  <a:fillRect l="-4054" r="-5405" b="-8696"/>
                </a:stretch>
              </a:blipFill>
            </p:spPr>
            <p:txBody>
              <a:bodyPr/>
              <a:lstStyle/>
              <a:p>
                <a:r>
                  <a:rPr lang="es-CL">
                    <a:noFill/>
                  </a:rPr>
                  <a:t> </a:t>
                </a:r>
              </a:p>
            </p:txBody>
          </p:sp>
        </mc:Fallback>
      </mc:AlternateContent>
    </p:spTree>
    <p:extLst>
      <p:ext uri="{BB962C8B-B14F-4D97-AF65-F5344CB8AC3E}">
        <p14:creationId xmlns:p14="http://schemas.microsoft.com/office/powerpoint/2010/main" val="517792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Ejercicio</a:t>
            </a:r>
          </a:p>
        </p:txBody>
      </p:sp>
      <p:sp>
        <p:nvSpPr>
          <p:cNvPr id="17" name="Rectángulo 16">
            <a:extLst>
              <a:ext uri="{FF2B5EF4-FFF2-40B4-BE49-F238E27FC236}">
                <a16:creationId xmlns:a16="http://schemas.microsoft.com/office/drawing/2014/main" id="{64CB20A3-C461-524A-B316-1A706C074A9A}"/>
              </a:ext>
            </a:extLst>
          </p:cNvPr>
          <p:cNvSpPr/>
          <p:nvPr/>
        </p:nvSpPr>
        <p:spPr>
          <a:xfrm>
            <a:off x="2314223" y="1397675"/>
            <a:ext cx="8738726" cy="400110"/>
          </a:xfrm>
          <a:prstGeom prst="rect">
            <a:avLst/>
          </a:prstGeom>
        </p:spPr>
        <p:txBody>
          <a:bodyPr wrap="square">
            <a:spAutoFit/>
          </a:bodyPr>
          <a:lstStyle/>
          <a:p>
            <a:pPr algn="just"/>
            <a:r>
              <a:rPr lang="es-CL" sz="2000" b="1" dirty="0">
                <a:solidFill>
                  <a:srgbClr val="222222"/>
                </a:solidFill>
              </a:rPr>
              <a:t>Ejercicio</a:t>
            </a:r>
            <a:r>
              <a:rPr lang="es-CL" sz="2000" dirty="0">
                <a:solidFill>
                  <a:srgbClr val="222222"/>
                </a:solidFill>
              </a:rPr>
              <a:t>: </a:t>
            </a:r>
            <a:r>
              <a:rPr lang="es-CL" sz="2000" b="1" dirty="0">
                <a:solidFill>
                  <a:srgbClr val="FF0000"/>
                </a:solidFill>
              </a:rPr>
              <a:t>Control de calidad de los dulces M&amp;M</a:t>
            </a:r>
            <a:endParaRPr lang="es-CL" sz="2000" b="1" i="0" dirty="0">
              <a:solidFill>
                <a:srgbClr val="FF0000"/>
              </a:solidFill>
              <a:effectLst/>
            </a:endParaRPr>
          </a:p>
        </p:txBody>
      </p:sp>
      <p:sp>
        <p:nvSpPr>
          <p:cNvPr id="18" name="Rectángulo 17">
            <a:extLst>
              <a:ext uri="{FF2B5EF4-FFF2-40B4-BE49-F238E27FC236}">
                <a16:creationId xmlns:a16="http://schemas.microsoft.com/office/drawing/2014/main" id="{FAEAFEDD-0E73-ED43-9A70-3FEE23B84017}"/>
              </a:ext>
            </a:extLst>
          </p:cNvPr>
          <p:cNvSpPr/>
          <p:nvPr/>
        </p:nvSpPr>
        <p:spPr>
          <a:xfrm>
            <a:off x="2314223" y="1941695"/>
            <a:ext cx="8738726" cy="707886"/>
          </a:xfrm>
          <a:prstGeom prst="rect">
            <a:avLst/>
          </a:prstGeom>
        </p:spPr>
        <p:txBody>
          <a:bodyPr wrap="square">
            <a:spAutoFit/>
          </a:bodyPr>
          <a:lstStyle/>
          <a:p>
            <a:pPr algn="just"/>
            <a:r>
              <a:rPr lang="es-ES" sz="2000" b="1" dirty="0">
                <a:solidFill>
                  <a:schemeClr val="accent6">
                    <a:lumMod val="50000"/>
                  </a:schemeClr>
                </a:solidFill>
              </a:rPr>
              <a:t>3.- Identificar el Estadístico que nos ayudara a definir si la hipótesis del gerente es cierta.</a:t>
            </a:r>
            <a:endParaRPr lang="el-GR" sz="2000"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E4B27E4A-B833-B346-9076-46B471D4982C}"/>
                  </a:ext>
                </a:extLst>
              </p:cNvPr>
              <p:cNvSpPr/>
              <p:nvPr/>
            </p:nvSpPr>
            <p:spPr>
              <a:xfrm>
                <a:off x="2314223" y="2762970"/>
                <a:ext cx="8738726" cy="707886"/>
              </a:xfrm>
              <a:prstGeom prst="rect">
                <a:avLst/>
              </a:prstGeom>
            </p:spPr>
            <p:txBody>
              <a:bodyPr wrap="square">
                <a:spAutoFit/>
              </a:bodyPr>
              <a:lstStyle/>
              <a:p>
                <a:pPr algn="just"/>
                <a:r>
                  <a:rPr lang="es-ES" sz="2000" dirty="0">
                    <a:solidFill>
                      <a:srgbClr val="222222"/>
                    </a:solidFill>
                  </a:rPr>
                  <a:t>Debido a que no conocemos </a:t>
                </a:r>
                <a14:m>
                  <m:oMath xmlns:m="http://schemas.openxmlformats.org/officeDocument/2006/math">
                    <m:r>
                      <a:rPr lang="es-ES" sz="2000" i="1" smtClean="0">
                        <a:solidFill>
                          <a:srgbClr val="222222"/>
                        </a:solidFill>
                        <a:latin typeface="Cambria Math" panose="02040503050406030204" pitchFamily="18" charset="0"/>
                        <a:ea typeface="Cambria Math" panose="02040503050406030204" pitchFamily="18" charset="0"/>
                      </a:rPr>
                      <m:t>𝜎</m:t>
                    </m:r>
                  </m:oMath>
                </a14:m>
                <a:r>
                  <a:rPr lang="es-ES" sz="2000" dirty="0">
                    <a:solidFill>
                      <a:srgbClr val="222222"/>
                    </a:solidFill>
                  </a:rPr>
                  <a:t> y </a:t>
                </a:r>
                <a14:m>
                  <m:oMath xmlns:m="http://schemas.openxmlformats.org/officeDocument/2006/math">
                    <m:r>
                      <a:rPr lang="es-ES" sz="2000" b="0" i="1" smtClean="0">
                        <a:solidFill>
                          <a:srgbClr val="222222"/>
                        </a:solidFill>
                        <a:latin typeface="Cambria Math" panose="02040503050406030204" pitchFamily="18" charset="0"/>
                      </a:rPr>
                      <m:t>𝑛</m:t>
                    </m:r>
                    <m:r>
                      <a:rPr lang="es-ES" sz="2000" b="0" i="1" smtClean="0">
                        <a:solidFill>
                          <a:srgbClr val="222222"/>
                        </a:solidFill>
                        <a:latin typeface="Cambria Math" panose="02040503050406030204" pitchFamily="18" charset="0"/>
                      </a:rPr>
                      <m:t>&lt;30,</m:t>
                    </m:r>
                  </m:oMath>
                </a14:m>
                <a:r>
                  <a:rPr lang="es-ES" sz="2000" dirty="0">
                    <a:solidFill>
                      <a:srgbClr val="222222"/>
                    </a:solidFill>
                  </a:rPr>
                  <a:t> entonces utilizamos el Estadístico de prueba  T- </a:t>
                </a:r>
                <a:r>
                  <a:rPr lang="es-ES" sz="2000" dirty="0" err="1">
                    <a:solidFill>
                      <a:srgbClr val="222222"/>
                    </a:solidFill>
                  </a:rPr>
                  <a:t>estudent</a:t>
                </a:r>
                <a:r>
                  <a:rPr lang="es-ES" sz="2000" dirty="0">
                    <a:solidFill>
                      <a:srgbClr val="222222"/>
                    </a:solidFill>
                  </a:rPr>
                  <a:t>.</a:t>
                </a:r>
              </a:p>
            </p:txBody>
          </p:sp>
        </mc:Choice>
        <mc:Fallback xmlns="">
          <p:sp>
            <p:nvSpPr>
              <p:cNvPr id="6" name="Rectángulo 5">
                <a:extLst>
                  <a:ext uri="{FF2B5EF4-FFF2-40B4-BE49-F238E27FC236}">
                    <a16:creationId xmlns:a16="http://schemas.microsoft.com/office/drawing/2014/main" id="{E4B27E4A-B833-B346-9076-46B471D4982C}"/>
                  </a:ext>
                </a:extLst>
              </p:cNvPr>
              <p:cNvSpPr>
                <a:spLocks noRot="1" noChangeAspect="1" noMove="1" noResize="1" noEditPoints="1" noAdjustHandles="1" noChangeArrowheads="1" noChangeShapeType="1" noTextEdit="1"/>
              </p:cNvSpPr>
              <p:nvPr/>
            </p:nvSpPr>
            <p:spPr>
              <a:xfrm>
                <a:off x="2314223" y="2762970"/>
                <a:ext cx="8738726" cy="707886"/>
              </a:xfrm>
              <a:prstGeom prst="rect">
                <a:avLst/>
              </a:prstGeom>
              <a:blipFill>
                <a:blip r:embed="rId2"/>
                <a:stretch>
                  <a:fillRect l="-726" t="-3509" r="-726" b="-14035"/>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1042A5B5-5F95-774F-BAF7-26E46624D56C}"/>
                  </a:ext>
                </a:extLst>
              </p:cNvPr>
              <p:cNvSpPr txBox="1"/>
              <p:nvPr/>
            </p:nvSpPr>
            <p:spPr>
              <a:xfrm>
                <a:off x="6096000" y="3645169"/>
                <a:ext cx="990271" cy="810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𝑡</m:t>
                      </m:r>
                      <m:r>
                        <a:rPr lang="es-ES" b="0" i="1" smtClean="0">
                          <a:latin typeface="Cambria Math" panose="02040503050406030204" pitchFamily="18" charset="0"/>
                        </a:rPr>
                        <m:t>=</m:t>
                      </m:r>
                      <m:f>
                        <m:fPr>
                          <m:ctrlPr>
                            <a:rPr lang="es-ES" b="0" i="1" smtClean="0">
                              <a:latin typeface="Cambria Math" panose="02040503050406030204" pitchFamily="18" charset="0"/>
                            </a:rPr>
                          </m:ctrlPr>
                        </m:fPr>
                        <m:num>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𝑥</m:t>
                              </m:r>
                            </m:e>
                          </m:acc>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num>
                        <m:den>
                          <m:f>
                            <m:fPr>
                              <m:ctrlPr>
                                <a:rPr lang="es-ES" b="0" i="1" smtClean="0">
                                  <a:latin typeface="Cambria Math" panose="02040503050406030204" pitchFamily="18" charset="0"/>
                                </a:rPr>
                              </m:ctrlPr>
                            </m:fPr>
                            <m:num>
                              <m:r>
                                <a:rPr lang="es-ES" b="0" i="1" smtClean="0">
                                  <a:latin typeface="Cambria Math" panose="02040503050406030204" pitchFamily="18" charset="0"/>
                                </a:rPr>
                                <m:t>𝑆</m:t>
                              </m:r>
                            </m:num>
                            <m:den>
                              <m:rad>
                                <m:radPr>
                                  <m:degHide m:val="on"/>
                                  <m:ctrlPr>
                                    <a:rPr lang="es-ES" b="0" i="1" smtClean="0">
                                      <a:latin typeface="Cambria Math" panose="02040503050406030204" pitchFamily="18" charset="0"/>
                                    </a:rPr>
                                  </m:ctrlPr>
                                </m:radPr>
                                <m:deg/>
                                <m:e>
                                  <m:r>
                                    <a:rPr lang="es-ES" b="0" i="1" smtClean="0">
                                      <a:latin typeface="Cambria Math" panose="02040503050406030204" pitchFamily="18" charset="0"/>
                                    </a:rPr>
                                    <m:t>𝑛</m:t>
                                  </m:r>
                                </m:e>
                              </m:rad>
                            </m:den>
                          </m:f>
                        </m:den>
                      </m:f>
                    </m:oMath>
                  </m:oMathPara>
                </a14:m>
                <a:endParaRPr lang="es-CL" dirty="0"/>
              </a:p>
            </p:txBody>
          </p:sp>
        </mc:Choice>
        <mc:Fallback xmlns="">
          <p:sp>
            <p:nvSpPr>
              <p:cNvPr id="12" name="CuadroTexto 11">
                <a:extLst>
                  <a:ext uri="{FF2B5EF4-FFF2-40B4-BE49-F238E27FC236}">
                    <a16:creationId xmlns:a16="http://schemas.microsoft.com/office/drawing/2014/main" id="{1042A5B5-5F95-774F-BAF7-26E46624D56C}"/>
                  </a:ext>
                </a:extLst>
              </p:cNvPr>
              <p:cNvSpPr txBox="1">
                <a:spLocks noRot="1" noChangeAspect="1" noMove="1" noResize="1" noEditPoints="1" noAdjustHandles="1" noChangeArrowheads="1" noChangeShapeType="1" noTextEdit="1"/>
              </p:cNvSpPr>
              <p:nvPr/>
            </p:nvSpPr>
            <p:spPr>
              <a:xfrm>
                <a:off x="6096000" y="3645169"/>
                <a:ext cx="990271" cy="810928"/>
              </a:xfrm>
              <a:prstGeom prst="rect">
                <a:avLst/>
              </a:prstGeom>
              <a:blipFill>
                <a:blip r:embed="rId3"/>
                <a:stretch>
                  <a:fillRect l="-5128" r="-5128" b="-1563"/>
                </a:stretch>
              </a:blipFill>
            </p:spPr>
            <p:txBody>
              <a:bodyPr/>
              <a:lstStyle/>
              <a:p>
                <a:r>
                  <a:rPr lang="es-CL">
                    <a:noFill/>
                  </a:rPr>
                  <a:t> </a:t>
                </a:r>
              </a:p>
            </p:txBody>
          </p:sp>
        </mc:Fallback>
      </mc:AlternateContent>
    </p:spTree>
    <p:extLst>
      <p:ext uri="{BB962C8B-B14F-4D97-AF65-F5344CB8AC3E}">
        <p14:creationId xmlns:p14="http://schemas.microsoft.com/office/powerpoint/2010/main" val="1021121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Ejercicio</a:t>
            </a:r>
          </a:p>
        </p:txBody>
      </p:sp>
      <p:sp>
        <p:nvSpPr>
          <p:cNvPr id="17" name="Rectángulo 16">
            <a:extLst>
              <a:ext uri="{FF2B5EF4-FFF2-40B4-BE49-F238E27FC236}">
                <a16:creationId xmlns:a16="http://schemas.microsoft.com/office/drawing/2014/main" id="{64CB20A3-C461-524A-B316-1A706C074A9A}"/>
              </a:ext>
            </a:extLst>
          </p:cNvPr>
          <p:cNvSpPr/>
          <p:nvPr/>
        </p:nvSpPr>
        <p:spPr>
          <a:xfrm>
            <a:off x="2314223" y="1397675"/>
            <a:ext cx="8738726" cy="400110"/>
          </a:xfrm>
          <a:prstGeom prst="rect">
            <a:avLst/>
          </a:prstGeom>
        </p:spPr>
        <p:txBody>
          <a:bodyPr wrap="square">
            <a:spAutoFit/>
          </a:bodyPr>
          <a:lstStyle/>
          <a:p>
            <a:pPr algn="just"/>
            <a:r>
              <a:rPr lang="es-CL" sz="2000" b="1" dirty="0">
                <a:solidFill>
                  <a:srgbClr val="222222"/>
                </a:solidFill>
              </a:rPr>
              <a:t>Ejercicio</a:t>
            </a:r>
            <a:r>
              <a:rPr lang="es-CL" sz="2000" dirty="0">
                <a:solidFill>
                  <a:srgbClr val="222222"/>
                </a:solidFill>
              </a:rPr>
              <a:t>: </a:t>
            </a:r>
            <a:r>
              <a:rPr lang="es-CL" sz="2000" b="1" dirty="0">
                <a:solidFill>
                  <a:srgbClr val="FF0000"/>
                </a:solidFill>
              </a:rPr>
              <a:t>Control de calidad de los dulces M&amp;M</a:t>
            </a:r>
            <a:endParaRPr lang="es-CL" sz="2000" b="1" i="0" dirty="0">
              <a:solidFill>
                <a:srgbClr val="FF0000"/>
              </a:solidFill>
              <a:effectLst/>
            </a:endParaRPr>
          </a:p>
        </p:txBody>
      </p:sp>
      <p:sp>
        <p:nvSpPr>
          <p:cNvPr id="9" name="Rectángulo 8">
            <a:extLst>
              <a:ext uri="{FF2B5EF4-FFF2-40B4-BE49-F238E27FC236}">
                <a16:creationId xmlns:a16="http://schemas.microsoft.com/office/drawing/2014/main" id="{DEBDD05D-C3C6-2545-B967-5E4B908172F0}"/>
              </a:ext>
            </a:extLst>
          </p:cNvPr>
          <p:cNvSpPr/>
          <p:nvPr/>
        </p:nvSpPr>
        <p:spPr>
          <a:xfrm>
            <a:off x="2314222" y="2154001"/>
            <a:ext cx="8738726" cy="400110"/>
          </a:xfrm>
          <a:prstGeom prst="rect">
            <a:avLst/>
          </a:prstGeom>
        </p:spPr>
        <p:txBody>
          <a:bodyPr wrap="square">
            <a:spAutoFit/>
          </a:bodyPr>
          <a:lstStyle/>
          <a:p>
            <a:pPr algn="just"/>
            <a:r>
              <a:rPr lang="es-ES" sz="2000" b="1" dirty="0">
                <a:solidFill>
                  <a:schemeClr val="accent6">
                    <a:lumMod val="50000"/>
                  </a:schemeClr>
                </a:solidFill>
              </a:rPr>
              <a:t>4.- Calcular el estadístico con los datos entregados en la muestra de 13 datos.</a:t>
            </a:r>
            <a:endParaRPr lang="el-GR" sz="2000"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1042A5B5-5F95-774F-BAF7-26E46624D56C}"/>
                  </a:ext>
                </a:extLst>
              </p:cNvPr>
              <p:cNvSpPr txBox="1"/>
              <p:nvPr/>
            </p:nvSpPr>
            <p:spPr>
              <a:xfrm>
                <a:off x="4296654" y="3013533"/>
                <a:ext cx="990271" cy="810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𝑡</m:t>
                      </m:r>
                      <m:r>
                        <a:rPr lang="es-ES" b="0" i="1" smtClean="0">
                          <a:latin typeface="Cambria Math" panose="02040503050406030204" pitchFamily="18" charset="0"/>
                        </a:rPr>
                        <m:t>=</m:t>
                      </m:r>
                      <m:f>
                        <m:fPr>
                          <m:ctrlPr>
                            <a:rPr lang="es-ES" b="0" i="1" smtClean="0">
                              <a:latin typeface="Cambria Math" panose="02040503050406030204" pitchFamily="18" charset="0"/>
                            </a:rPr>
                          </m:ctrlPr>
                        </m:fPr>
                        <m:num>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𝑥</m:t>
                              </m:r>
                            </m:e>
                          </m:acc>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num>
                        <m:den>
                          <m:f>
                            <m:fPr>
                              <m:ctrlPr>
                                <a:rPr lang="es-ES" b="0" i="1" smtClean="0">
                                  <a:latin typeface="Cambria Math" panose="02040503050406030204" pitchFamily="18" charset="0"/>
                                </a:rPr>
                              </m:ctrlPr>
                            </m:fPr>
                            <m:num>
                              <m:r>
                                <a:rPr lang="es-ES" b="0" i="1" smtClean="0">
                                  <a:latin typeface="Cambria Math" panose="02040503050406030204" pitchFamily="18" charset="0"/>
                                </a:rPr>
                                <m:t>𝑆</m:t>
                              </m:r>
                            </m:num>
                            <m:den>
                              <m:rad>
                                <m:radPr>
                                  <m:degHide m:val="on"/>
                                  <m:ctrlPr>
                                    <a:rPr lang="es-ES" b="0" i="1" smtClean="0">
                                      <a:latin typeface="Cambria Math" panose="02040503050406030204" pitchFamily="18" charset="0"/>
                                    </a:rPr>
                                  </m:ctrlPr>
                                </m:radPr>
                                <m:deg/>
                                <m:e>
                                  <m:r>
                                    <a:rPr lang="es-ES" b="0" i="1" smtClean="0">
                                      <a:latin typeface="Cambria Math" panose="02040503050406030204" pitchFamily="18" charset="0"/>
                                    </a:rPr>
                                    <m:t>𝑛</m:t>
                                  </m:r>
                                </m:e>
                              </m:rad>
                            </m:den>
                          </m:f>
                        </m:den>
                      </m:f>
                    </m:oMath>
                  </m:oMathPara>
                </a14:m>
                <a:endParaRPr lang="es-CL" dirty="0"/>
              </a:p>
            </p:txBody>
          </p:sp>
        </mc:Choice>
        <mc:Fallback xmlns="">
          <p:sp>
            <p:nvSpPr>
              <p:cNvPr id="12" name="CuadroTexto 11">
                <a:extLst>
                  <a:ext uri="{FF2B5EF4-FFF2-40B4-BE49-F238E27FC236}">
                    <a16:creationId xmlns:a16="http://schemas.microsoft.com/office/drawing/2014/main" id="{1042A5B5-5F95-774F-BAF7-26E46624D56C}"/>
                  </a:ext>
                </a:extLst>
              </p:cNvPr>
              <p:cNvSpPr txBox="1">
                <a:spLocks noRot="1" noChangeAspect="1" noMove="1" noResize="1" noEditPoints="1" noAdjustHandles="1" noChangeArrowheads="1" noChangeShapeType="1" noTextEdit="1"/>
              </p:cNvSpPr>
              <p:nvPr/>
            </p:nvSpPr>
            <p:spPr>
              <a:xfrm>
                <a:off x="4296654" y="3013533"/>
                <a:ext cx="990271" cy="810928"/>
              </a:xfrm>
              <a:prstGeom prst="rect">
                <a:avLst/>
              </a:prstGeom>
              <a:blipFill>
                <a:blip r:embed="rId2"/>
                <a:stretch>
                  <a:fillRect l="-3797" r="-3797" b="-3125"/>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22774421-342D-D447-82DC-84D601BAC609}"/>
                  </a:ext>
                </a:extLst>
              </p:cNvPr>
              <p:cNvSpPr txBox="1"/>
              <p:nvPr/>
            </p:nvSpPr>
            <p:spPr>
              <a:xfrm>
                <a:off x="6609159" y="3013533"/>
                <a:ext cx="2967992" cy="8309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𝑡</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0,8635−0,8535</m:t>
                          </m:r>
                        </m:num>
                        <m:den>
                          <m:f>
                            <m:fPr>
                              <m:ctrlPr>
                                <a:rPr lang="es-ES" b="0" i="1" smtClean="0">
                                  <a:latin typeface="Cambria Math" panose="02040503050406030204" pitchFamily="18" charset="0"/>
                                </a:rPr>
                              </m:ctrlPr>
                            </m:fPr>
                            <m:num>
                              <m:r>
                                <a:rPr lang="es-ES" b="0" i="1" smtClean="0">
                                  <a:latin typeface="Cambria Math" panose="02040503050406030204" pitchFamily="18" charset="0"/>
                                </a:rPr>
                                <m:t>0,0576</m:t>
                              </m:r>
                            </m:num>
                            <m:den>
                              <m:rad>
                                <m:radPr>
                                  <m:degHide m:val="on"/>
                                  <m:ctrlPr>
                                    <a:rPr lang="es-ES" b="0" i="1" smtClean="0">
                                      <a:latin typeface="Cambria Math" panose="02040503050406030204" pitchFamily="18" charset="0"/>
                                    </a:rPr>
                                  </m:ctrlPr>
                                </m:radPr>
                                <m:deg/>
                                <m:e>
                                  <m:r>
                                    <a:rPr lang="es-ES" b="0" i="1" smtClean="0">
                                      <a:latin typeface="Cambria Math" panose="02040503050406030204" pitchFamily="18" charset="0"/>
                                    </a:rPr>
                                    <m:t>13</m:t>
                                  </m:r>
                                </m:e>
                              </m:rad>
                            </m:den>
                          </m:f>
                        </m:den>
                      </m:f>
                      <m:r>
                        <a:rPr lang="es-ES" b="0" i="1" smtClean="0">
                          <a:latin typeface="Cambria Math" panose="02040503050406030204" pitchFamily="18" charset="0"/>
                        </a:rPr>
                        <m:t>=0,626</m:t>
                      </m:r>
                    </m:oMath>
                  </m:oMathPara>
                </a14:m>
                <a:endParaRPr lang="es-CL" dirty="0"/>
              </a:p>
            </p:txBody>
          </p:sp>
        </mc:Choice>
        <mc:Fallback xmlns="">
          <p:sp>
            <p:nvSpPr>
              <p:cNvPr id="13" name="CuadroTexto 12">
                <a:extLst>
                  <a:ext uri="{FF2B5EF4-FFF2-40B4-BE49-F238E27FC236}">
                    <a16:creationId xmlns:a16="http://schemas.microsoft.com/office/drawing/2014/main" id="{22774421-342D-D447-82DC-84D601BAC609}"/>
                  </a:ext>
                </a:extLst>
              </p:cNvPr>
              <p:cNvSpPr txBox="1">
                <a:spLocks noRot="1" noChangeAspect="1" noMove="1" noResize="1" noEditPoints="1" noAdjustHandles="1" noChangeArrowheads="1" noChangeShapeType="1" noTextEdit="1"/>
              </p:cNvSpPr>
              <p:nvPr/>
            </p:nvSpPr>
            <p:spPr>
              <a:xfrm>
                <a:off x="6609159" y="3013533"/>
                <a:ext cx="2967992" cy="830933"/>
              </a:xfrm>
              <a:prstGeom prst="rect">
                <a:avLst/>
              </a:prstGeom>
              <a:blipFill>
                <a:blip r:embed="rId3"/>
                <a:stretch>
                  <a:fillRect l="-1277" t="-1515" r="-851" b="-757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71695E42-EADC-284B-B3C7-233C2D8C4F17}"/>
                  </a:ext>
                </a:extLst>
              </p:cNvPr>
              <p:cNvSpPr txBox="1"/>
              <p:nvPr/>
            </p:nvSpPr>
            <p:spPr>
              <a:xfrm>
                <a:off x="3276686" y="4151250"/>
                <a:ext cx="11739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CL" i="1" smtClean="0">
                              <a:latin typeface="Cambria Math" panose="02040503050406030204" pitchFamily="18" charset="0"/>
                            </a:rPr>
                          </m:ctrlPr>
                        </m:accPr>
                        <m:e>
                          <m:r>
                            <a:rPr lang="es-ES" b="0" i="1" smtClean="0">
                              <a:latin typeface="Cambria Math" panose="02040503050406030204" pitchFamily="18" charset="0"/>
                            </a:rPr>
                            <m:t>𝑥</m:t>
                          </m:r>
                        </m:e>
                      </m:acc>
                      <m:r>
                        <a:rPr lang="es-ES" b="0" i="1" smtClean="0">
                          <a:latin typeface="Cambria Math" panose="02040503050406030204" pitchFamily="18" charset="0"/>
                        </a:rPr>
                        <m:t>=0,8635</m:t>
                      </m:r>
                    </m:oMath>
                  </m:oMathPara>
                </a14:m>
                <a:endParaRPr lang="es-CL" dirty="0"/>
              </a:p>
            </p:txBody>
          </p:sp>
        </mc:Choice>
        <mc:Fallback xmlns="">
          <p:sp>
            <p:nvSpPr>
              <p:cNvPr id="3" name="CuadroTexto 2">
                <a:extLst>
                  <a:ext uri="{FF2B5EF4-FFF2-40B4-BE49-F238E27FC236}">
                    <a16:creationId xmlns:a16="http://schemas.microsoft.com/office/drawing/2014/main" id="{71695E42-EADC-284B-B3C7-233C2D8C4F17}"/>
                  </a:ext>
                </a:extLst>
              </p:cNvPr>
              <p:cNvSpPr txBox="1">
                <a:spLocks noRot="1" noChangeAspect="1" noMove="1" noResize="1" noEditPoints="1" noAdjustHandles="1" noChangeArrowheads="1" noChangeShapeType="1" noTextEdit="1"/>
              </p:cNvSpPr>
              <p:nvPr/>
            </p:nvSpPr>
            <p:spPr>
              <a:xfrm>
                <a:off x="3276686" y="4151250"/>
                <a:ext cx="1173976" cy="276999"/>
              </a:xfrm>
              <a:prstGeom prst="rect">
                <a:avLst/>
              </a:prstGeom>
              <a:blipFill>
                <a:blip r:embed="rId4"/>
                <a:stretch>
                  <a:fillRect l="-3226" r="-4301" b="-869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3D5F9357-81E7-3249-B658-68C60D3A3416}"/>
                  </a:ext>
                </a:extLst>
              </p:cNvPr>
              <p:cNvSpPr txBox="1"/>
              <p:nvPr/>
            </p:nvSpPr>
            <p:spPr>
              <a:xfrm>
                <a:off x="3263770" y="4535015"/>
                <a:ext cx="1157368" cy="276999"/>
              </a:xfrm>
              <a:prstGeom prst="rect">
                <a:avLst/>
              </a:prstGeom>
              <a:noFill/>
            </p:spPr>
            <p:txBody>
              <a:bodyPr wrap="none" lIns="0" tIns="0" rIns="0" bIns="0" rtlCol="0">
                <a:spAutoFit/>
              </a:bodyPr>
              <a:lstStyle/>
              <a:p>
                <a:r>
                  <a:rPr lang="es-ES" dirty="0"/>
                  <a:t> </a:t>
                </a:r>
                <a14:m>
                  <m:oMath xmlns:m="http://schemas.openxmlformats.org/officeDocument/2006/math">
                    <m:r>
                      <m:rPr>
                        <m:sty m:val="p"/>
                      </m:rPr>
                      <a:rPr lang="es-ES" b="0" i="0" smtClean="0">
                        <a:latin typeface="Cambria Math" panose="02040503050406030204" pitchFamily="18" charset="0"/>
                      </a:rPr>
                      <m:t>S</m:t>
                    </m:r>
                    <m:r>
                      <a:rPr lang="es-ES" b="0" i="1" smtClean="0">
                        <a:latin typeface="Cambria Math" panose="02040503050406030204" pitchFamily="18" charset="0"/>
                      </a:rPr>
                      <m:t>=0,0576</m:t>
                    </m:r>
                  </m:oMath>
                </a14:m>
                <a:endParaRPr lang="es-CL" dirty="0"/>
              </a:p>
            </p:txBody>
          </p:sp>
        </mc:Choice>
        <mc:Fallback xmlns="">
          <p:sp>
            <p:nvSpPr>
              <p:cNvPr id="15" name="CuadroTexto 14">
                <a:extLst>
                  <a:ext uri="{FF2B5EF4-FFF2-40B4-BE49-F238E27FC236}">
                    <a16:creationId xmlns:a16="http://schemas.microsoft.com/office/drawing/2014/main" id="{3D5F9357-81E7-3249-B658-68C60D3A3416}"/>
                  </a:ext>
                </a:extLst>
              </p:cNvPr>
              <p:cNvSpPr txBox="1">
                <a:spLocks noRot="1" noChangeAspect="1" noMove="1" noResize="1" noEditPoints="1" noAdjustHandles="1" noChangeArrowheads="1" noChangeShapeType="1" noTextEdit="1"/>
              </p:cNvSpPr>
              <p:nvPr/>
            </p:nvSpPr>
            <p:spPr>
              <a:xfrm>
                <a:off x="3263770" y="4535015"/>
                <a:ext cx="1157368" cy="276999"/>
              </a:xfrm>
              <a:prstGeom prst="rect">
                <a:avLst/>
              </a:prstGeom>
              <a:blipFill>
                <a:blip r:embed="rId5"/>
                <a:stretch>
                  <a:fillRect l="-2174" r="-6522" b="-9091"/>
                </a:stretch>
              </a:blipFill>
            </p:spPr>
            <p:txBody>
              <a:bodyPr/>
              <a:lstStyle/>
              <a:p>
                <a:r>
                  <a:rPr lang="es-CL">
                    <a:noFill/>
                  </a:rPr>
                  <a:t> </a:t>
                </a:r>
              </a:p>
            </p:txBody>
          </p:sp>
        </mc:Fallback>
      </mc:AlternateContent>
      <p:sp>
        <p:nvSpPr>
          <p:cNvPr id="10" name="Cerrar llave 9">
            <a:extLst>
              <a:ext uri="{FF2B5EF4-FFF2-40B4-BE49-F238E27FC236}">
                <a16:creationId xmlns:a16="http://schemas.microsoft.com/office/drawing/2014/main" id="{A15EF9EF-A3EC-FB4B-A37D-C962ADF2AC1D}"/>
              </a:ext>
            </a:extLst>
          </p:cNvPr>
          <p:cNvSpPr/>
          <p:nvPr/>
        </p:nvSpPr>
        <p:spPr>
          <a:xfrm>
            <a:off x="4614370" y="4151250"/>
            <a:ext cx="106017" cy="6607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14" name="CuadroTexto 13">
            <a:extLst>
              <a:ext uri="{FF2B5EF4-FFF2-40B4-BE49-F238E27FC236}">
                <a16:creationId xmlns:a16="http://schemas.microsoft.com/office/drawing/2014/main" id="{D09A396D-55A2-8A45-96ED-5FE8ECB2A644}"/>
              </a:ext>
            </a:extLst>
          </p:cNvPr>
          <p:cNvSpPr txBox="1"/>
          <p:nvPr/>
        </p:nvSpPr>
        <p:spPr>
          <a:xfrm>
            <a:off x="4848879" y="4176554"/>
            <a:ext cx="1590261" cy="646331"/>
          </a:xfrm>
          <a:prstGeom prst="rect">
            <a:avLst/>
          </a:prstGeom>
          <a:noFill/>
        </p:spPr>
        <p:txBody>
          <a:bodyPr wrap="square" rtlCol="0">
            <a:spAutoFit/>
          </a:bodyPr>
          <a:lstStyle/>
          <a:p>
            <a:r>
              <a:rPr lang="es-CL" dirty="0"/>
              <a:t>Encontrados de la muestra</a:t>
            </a:r>
          </a:p>
        </p:txBody>
      </p:sp>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1D304AA3-FE5E-2A44-ACC2-1C0A7A346EE2}"/>
                  </a:ext>
                </a:extLst>
              </p:cNvPr>
              <p:cNvSpPr txBox="1"/>
              <p:nvPr/>
            </p:nvSpPr>
            <p:spPr>
              <a:xfrm>
                <a:off x="7646049" y="4154174"/>
                <a:ext cx="1176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rPr>
                        <m:t>=0,8535</m:t>
                      </m:r>
                    </m:oMath>
                  </m:oMathPara>
                </a14:m>
                <a:endParaRPr lang="es-CL" dirty="0"/>
              </a:p>
            </p:txBody>
          </p:sp>
        </mc:Choice>
        <mc:Fallback xmlns="">
          <p:sp>
            <p:nvSpPr>
              <p:cNvPr id="19" name="CuadroTexto 18">
                <a:extLst>
                  <a:ext uri="{FF2B5EF4-FFF2-40B4-BE49-F238E27FC236}">
                    <a16:creationId xmlns:a16="http://schemas.microsoft.com/office/drawing/2014/main" id="{1D304AA3-FE5E-2A44-ACC2-1C0A7A346EE2}"/>
                  </a:ext>
                </a:extLst>
              </p:cNvPr>
              <p:cNvSpPr txBox="1">
                <a:spLocks noRot="1" noChangeAspect="1" noMove="1" noResize="1" noEditPoints="1" noAdjustHandles="1" noChangeArrowheads="1" noChangeShapeType="1" noTextEdit="1"/>
              </p:cNvSpPr>
              <p:nvPr/>
            </p:nvSpPr>
            <p:spPr>
              <a:xfrm>
                <a:off x="7646049" y="4154174"/>
                <a:ext cx="1176411" cy="276999"/>
              </a:xfrm>
              <a:prstGeom prst="rect">
                <a:avLst/>
              </a:prstGeom>
              <a:blipFill>
                <a:blip r:embed="rId6"/>
                <a:stretch>
                  <a:fillRect l="-3191" r="-4255" b="-26087"/>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2D25A73E-16CF-504F-B63D-CB24C73ADD98}"/>
                  </a:ext>
                </a:extLst>
              </p:cNvPr>
              <p:cNvSpPr txBox="1"/>
              <p:nvPr/>
            </p:nvSpPr>
            <p:spPr>
              <a:xfrm>
                <a:off x="7646049" y="4535014"/>
                <a:ext cx="747769" cy="276999"/>
              </a:xfrm>
              <a:prstGeom prst="rect">
                <a:avLst/>
              </a:prstGeom>
              <a:noFill/>
            </p:spPr>
            <p:txBody>
              <a:bodyPr wrap="none" lIns="0" tIns="0" rIns="0" bIns="0" rtlCol="0">
                <a:spAutoFit/>
              </a:bodyPr>
              <a:lstStyle/>
              <a:p>
                <a:r>
                  <a:rPr lang="es-ES" dirty="0"/>
                  <a:t> </a:t>
                </a:r>
                <a14:m>
                  <m:oMath xmlns:m="http://schemas.openxmlformats.org/officeDocument/2006/math">
                    <m:r>
                      <a:rPr lang="es-ES" b="0" i="1" smtClean="0">
                        <a:latin typeface="Cambria Math" panose="02040503050406030204" pitchFamily="18" charset="0"/>
                      </a:rPr>
                      <m:t>𝑛</m:t>
                    </m:r>
                    <m:r>
                      <a:rPr lang="es-ES" b="0" i="1" smtClean="0">
                        <a:latin typeface="Cambria Math" panose="02040503050406030204" pitchFamily="18" charset="0"/>
                      </a:rPr>
                      <m:t>=13</m:t>
                    </m:r>
                  </m:oMath>
                </a14:m>
                <a:endParaRPr lang="es-CL" dirty="0"/>
              </a:p>
            </p:txBody>
          </p:sp>
        </mc:Choice>
        <mc:Fallback xmlns="">
          <p:sp>
            <p:nvSpPr>
              <p:cNvPr id="20" name="CuadroTexto 19">
                <a:extLst>
                  <a:ext uri="{FF2B5EF4-FFF2-40B4-BE49-F238E27FC236}">
                    <a16:creationId xmlns:a16="http://schemas.microsoft.com/office/drawing/2014/main" id="{2D25A73E-16CF-504F-B63D-CB24C73ADD98}"/>
                  </a:ext>
                </a:extLst>
              </p:cNvPr>
              <p:cNvSpPr txBox="1">
                <a:spLocks noRot="1" noChangeAspect="1" noMove="1" noResize="1" noEditPoints="1" noAdjustHandles="1" noChangeArrowheads="1" noChangeShapeType="1" noTextEdit="1"/>
              </p:cNvSpPr>
              <p:nvPr/>
            </p:nvSpPr>
            <p:spPr>
              <a:xfrm>
                <a:off x="7646049" y="4535014"/>
                <a:ext cx="747769" cy="276999"/>
              </a:xfrm>
              <a:prstGeom prst="rect">
                <a:avLst/>
              </a:prstGeom>
              <a:blipFill>
                <a:blip r:embed="rId7"/>
                <a:stretch>
                  <a:fillRect r="-10000" b="-9091"/>
                </a:stretch>
              </a:blipFill>
            </p:spPr>
            <p:txBody>
              <a:bodyPr/>
              <a:lstStyle/>
              <a:p>
                <a:r>
                  <a:rPr lang="es-CL">
                    <a:noFill/>
                  </a:rPr>
                  <a:t> </a:t>
                </a:r>
              </a:p>
            </p:txBody>
          </p:sp>
        </mc:Fallback>
      </mc:AlternateContent>
    </p:spTree>
    <p:extLst>
      <p:ext uri="{BB962C8B-B14F-4D97-AF65-F5344CB8AC3E}">
        <p14:creationId xmlns:p14="http://schemas.microsoft.com/office/powerpoint/2010/main" val="707573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7E2BA4D5-2F95-1543-8854-6311754BB167}"/>
              </a:ext>
            </a:extLst>
          </p:cNvPr>
          <p:cNvSpPr/>
          <p:nvPr/>
        </p:nvSpPr>
        <p:spPr>
          <a:xfrm>
            <a:off x="9287745" y="3228370"/>
            <a:ext cx="451816" cy="13791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Ejercicio</a:t>
            </a:r>
          </a:p>
        </p:txBody>
      </p:sp>
      <p:pic>
        <p:nvPicPr>
          <p:cNvPr id="4" name="Imagen 3" descr="Tabla&#10;&#10;Descripción generada automáticamente">
            <a:extLst>
              <a:ext uri="{FF2B5EF4-FFF2-40B4-BE49-F238E27FC236}">
                <a16:creationId xmlns:a16="http://schemas.microsoft.com/office/drawing/2014/main" id="{1979C194-79E1-7940-BDFF-A6411D01E924}"/>
              </a:ext>
            </a:extLst>
          </p:cNvPr>
          <p:cNvPicPr>
            <a:picLocks noChangeAspect="1"/>
          </p:cNvPicPr>
          <p:nvPr/>
        </p:nvPicPr>
        <p:blipFill>
          <a:blip r:embed="rId2"/>
          <a:stretch>
            <a:fillRect/>
          </a:stretch>
        </p:blipFill>
        <p:spPr>
          <a:xfrm>
            <a:off x="6686539" y="1115932"/>
            <a:ext cx="4670574" cy="5609545"/>
          </a:xfrm>
          <a:prstGeom prst="rect">
            <a:avLst/>
          </a:prstGeom>
        </p:spPr>
      </p:pic>
      <p:sp>
        <p:nvSpPr>
          <p:cNvPr id="5" name="CuadroTexto 4">
            <a:extLst>
              <a:ext uri="{FF2B5EF4-FFF2-40B4-BE49-F238E27FC236}">
                <a16:creationId xmlns:a16="http://schemas.microsoft.com/office/drawing/2014/main" id="{8140D6E5-EA07-ED4A-8EDF-ECF1FDBB8F88}"/>
              </a:ext>
            </a:extLst>
          </p:cNvPr>
          <p:cNvSpPr txBox="1"/>
          <p:nvPr/>
        </p:nvSpPr>
        <p:spPr>
          <a:xfrm>
            <a:off x="6564950" y="1011823"/>
            <a:ext cx="2808675" cy="307777"/>
          </a:xfrm>
          <a:prstGeom prst="rect">
            <a:avLst/>
          </a:prstGeom>
          <a:noFill/>
        </p:spPr>
        <p:txBody>
          <a:bodyPr wrap="square" rtlCol="0">
            <a:spAutoFit/>
          </a:bodyPr>
          <a:lstStyle/>
          <a:p>
            <a:pPr algn="ctr"/>
            <a:r>
              <a:rPr lang="es-CL" sz="1400" dirty="0"/>
              <a:t>Tabla de Distribución t-Student</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9D46D8B8-4CAA-0E45-B608-3DE21D8D318D}"/>
                  </a:ext>
                </a:extLst>
              </p:cNvPr>
              <p:cNvSpPr txBox="1"/>
              <p:nvPr/>
            </p:nvSpPr>
            <p:spPr>
              <a:xfrm>
                <a:off x="2452438" y="2134484"/>
                <a:ext cx="10123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𝑡</m:t>
                      </m:r>
                      <m:r>
                        <a:rPr lang="es-ES" b="0" i="1" smtClean="0">
                          <a:latin typeface="Cambria Math" panose="02040503050406030204" pitchFamily="18" charset="0"/>
                        </a:rPr>
                        <m:t>=0,626</m:t>
                      </m:r>
                    </m:oMath>
                  </m:oMathPara>
                </a14:m>
                <a:endParaRPr lang="es-CL" dirty="0"/>
              </a:p>
            </p:txBody>
          </p:sp>
        </mc:Choice>
        <mc:Fallback xmlns="">
          <p:sp>
            <p:nvSpPr>
              <p:cNvPr id="9" name="CuadroTexto 8">
                <a:extLst>
                  <a:ext uri="{FF2B5EF4-FFF2-40B4-BE49-F238E27FC236}">
                    <a16:creationId xmlns:a16="http://schemas.microsoft.com/office/drawing/2014/main" id="{9D46D8B8-4CAA-0E45-B608-3DE21D8D318D}"/>
                  </a:ext>
                </a:extLst>
              </p:cNvPr>
              <p:cNvSpPr txBox="1">
                <a:spLocks noRot="1" noChangeAspect="1" noMove="1" noResize="1" noEditPoints="1" noAdjustHandles="1" noChangeArrowheads="1" noChangeShapeType="1" noTextEdit="1"/>
              </p:cNvSpPr>
              <p:nvPr/>
            </p:nvSpPr>
            <p:spPr>
              <a:xfrm>
                <a:off x="2452438" y="2134484"/>
                <a:ext cx="1012328" cy="276999"/>
              </a:xfrm>
              <a:prstGeom prst="rect">
                <a:avLst/>
              </a:prstGeom>
              <a:blipFill>
                <a:blip r:embed="rId3"/>
                <a:stretch>
                  <a:fillRect l="-3704" r="-4938" b="-4348"/>
                </a:stretch>
              </a:blipFill>
            </p:spPr>
            <p:txBody>
              <a:bodyPr/>
              <a:lstStyle/>
              <a:p>
                <a:r>
                  <a:rPr lang="es-CL">
                    <a:noFill/>
                  </a:rPr>
                  <a:t> </a:t>
                </a:r>
              </a:p>
            </p:txBody>
          </p:sp>
        </mc:Fallback>
      </mc:AlternateContent>
      <p:sp>
        <p:nvSpPr>
          <p:cNvPr id="10" name="Rectángulo 9">
            <a:extLst>
              <a:ext uri="{FF2B5EF4-FFF2-40B4-BE49-F238E27FC236}">
                <a16:creationId xmlns:a16="http://schemas.microsoft.com/office/drawing/2014/main" id="{EF7B0939-2242-1048-9F96-96FC2E1F0F19}"/>
              </a:ext>
            </a:extLst>
          </p:cNvPr>
          <p:cNvSpPr/>
          <p:nvPr/>
        </p:nvSpPr>
        <p:spPr>
          <a:xfrm>
            <a:off x="2009423" y="1249120"/>
            <a:ext cx="4086578" cy="707886"/>
          </a:xfrm>
          <a:prstGeom prst="rect">
            <a:avLst/>
          </a:prstGeom>
        </p:spPr>
        <p:txBody>
          <a:bodyPr wrap="square">
            <a:spAutoFit/>
          </a:bodyPr>
          <a:lstStyle/>
          <a:p>
            <a:pPr marL="409575" indent="-409575" algn="just"/>
            <a:r>
              <a:rPr lang="es-ES" sz="2000" dirty="0">
                <a:solidFill>
                  <a:srgbClr val="222222"/>
                </a:solidFill>
              </a:rPr>
              <a:t>5.- </a:t>
            </a:r>
            <a:r>
              <a:rPr lang="es-ES" sz="2000" b="1" dirty="0">
                <a:solidFill>
                  <a:schemeClr val="accent6">
                    <a:lumMod val="50000"/>
                  </a:schemeClr>
                </a:solidFill>
              </a:rPr>
              <a:t>Busquemos el valor crítico en la Tabla t-</a:t>
            </a:r>
            <a:r>
              <a:rPr lang="es-ES" sz="2000" b="1" dirty="0" err="1">
                <a:solidFill>
                  <a:schemeClr val="accent6">
                    <a:lumMod val="50000"/>
                  </a:schemeClr>
                </a:solidFill>
              </a:rPr>
              <a:t>Student</a:t>
            </a:r>
            <a:endParaRPr lang="el-GR" sz="2000" b="1" dirty="0">
              <a:solidFill>
                <a:schemeClr val="accent6">
                  <a:lumMod val="50000"/>
                </a:schemeClr>
              </a:solidFill>
            </a:endParaRPr>
          </a:p>
        </p:txBody>
      </p:sp>
      <p:sp>
        <p:nvSpPr>
          <p:cNvPr id="6" name="Rectángulo 5">
            <a:extLst>
              <a:ext uri="{FF2B5EF4-FFF2-40B4-BE49-F238E27FC236}">
                <a16:creationId xmlns:a16="http://schemas.microsoft.com/office/drawing/2014/main" id="{A667B57C-05A5-D144-806F-192B0F86E340}"/>
              </a:ext>
            </a:extLst>
          </p:cNvPr>
          <p:cNvSpPr/>
          <p:nvPr/>
        </p:nvSpPr>
        <p:spPr>
          <a:xfrm>
            <a:off x="6930886" y="3228370"/>
            <a:ext cx="4260280" cy="1379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6">
            <a:extLst>
              <a:ext uri="{FF2B5EF4-FFF2-40B4-BE49-F238E27FC236}">
                <a16:creationId xmlns:a16="http://schemas.microsoft.com/office/drawing/2014/main" id="{1D94B253-9D87-594E-85F2-536D6B4A594A}"/>
              </a:ext>
            </a:extLst>
          </p:cNvPr>
          <p:cNvSpPr/>
          <p:nvPr/>
        </p:nvSpPr>
        <p:spPr>
          <a:xfrm>
            <a:off x="9287745" y="1347464"/>
            <a:ext cx="468000" cy="4841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83C6CFE2-0D33-7E44-8FF4-6CF16ECE7A4B}"/>
                  </a:ext>
                </a:extLst>
              </p:cNvPr>
              <p:cNvSpPr txBox="1"/>
              <p:nvPr/>
            </p:nvSpPr>
            <p:spPr>
              <a:xfrm>
                <a:off x="6347207" y="3213556"/>
                <a:ext cx="547714" cy="215444"/>
              </a:xfrm>
              <a:prstGeom prst="rect">
                <a:avLst/>
              </a:prstGeom>
              <a:noFill/>
            </p:spPr>
            <p:txBody>
              <a:bodyPr wrap="none" lIns="0" tIns="0" rIns="0" bIns="0" rtlCol="0">
                <a:spAutoFit/>
              </a:bodyPr>
              <a:lstStyle/>
              <a:p>
                <a:r>
                  <a:rPr lang="es-ES" sz="1400" dirty="0"/>
                  <a:t>(</a:t>
                </a:r>
                <a14:m>
                  <m:oMath xmlns:m="http://schemas.openxmlformats.org/officeDocument/2006/math">
                    <m:r>
                      <a:rPr lang="es-ES" sz="1400" b="0" i="1" smtClean="0">
                        <a:latin typeface="Cambria Math" panose="02040503050406030204" pitchFamily="18" charset="0"/>
                      </a:rPr>
                      <m:t>𝑛</m:t>
                    </m:r>
                    <m:r>
                      <a:rPr lang="es-ES" sz="1400" b="0" i="1" smtClean="0">
                        <a:latin typeface="Cambria Math" panose="02040503050406030204" pitchFamily="18" charset="0"/>
                      </a:rPr>
                      <m:t>−1)</m:t>
                    </m:r>
                  </m:oMath>
                </a14:m>
                <a:endParaRPr lang="es-CL" sz="1400" dirty="0"/>
              </a:p>
            </p:txBody>
          </p:sp>
        </mc:Choice>
        <mc:Fallback xmlns="">
          <p:sp>
            <p:nvSpPr>
              <p:cNvPr id="11" name="CuadroTexto 10">
                <a:extLst>
                  <a:ext uri="{FF2B5EF4-FFF2-40B4-BE49-F238E27FC236}">
                    <a16:creationId xmlns:a16="http://schemas.microsoft.com/office/drawing/2014/main" id="{83C6CFE2-0D33-7E44-8FF4-6CF16ECE7A4B}"/>
                  </a:ext>
                </a:extLst>
              </p:cNvPr>
              <p:cNvSpPr txBox="1">
                <a:spLocks noRot="1" noChangeAspect="1" noMove="1" noResize="1" noEditPoints="1" noAdjustHandles="1" noChangeArrowheads="1" noChangeShapeType="1" noTextEdit="1"/>
              </p:cNvSpPr>
              <p:nvPr/>
            </p:nvSpPr>
            <p:spPr>
              <a:xfrm>
                <a:off x="6347207" y="3213556"/>
                <a:ext cx="547714" cy="215444"/>
              </a:xfrm>
              <a:prstGeom prst="rect">
                <a:avLst/>
              </a:prstGeom>
              <a:blipFill>
                <a:blip r:embed="rId4"/>
                <a:stretch>
                  <a:fillRect l="-18182" t="-21053" r="-15909" b="-42105"/>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BA9352F0-F879-574B-91E2-D5D3D403F369}"/>
                  </a:ext>
                </a:extLst>
              </p:cNvPr>
              <p:cNvSpPr txBox="1"/>
              <p:nvPr/>
            </p:nvSpPr>
            <p:spPr>
              <a:xfrm>
                <a:off x="2436255" y="2730320"/>
                <a:ext cx="2936445"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𝑉𝑎𝑙𝑜𝑟</m:t>
                      </m:r>
                      <m:r>
                        <a:rPr lang="es-ES" b="0" i="1" smtClean="0">
                          <a:latin typeface="Cambria Math" panose="02040503050406030204" pitchFamily="18" charset="0"/>
                        </a:rPr>
                        <m:t> </m:t>
                      </m:r>
                      <m:r>
                        <a:rPr lang="es-ES" b="0" i="1" smtClean="0">
                          <a:latin typeface="Cambria Math" panose="02040503050406030204" pitchFamily="18" charset="0"/>
                        </a:rPr>
                        <m:t>𝑐𝑟</m:t>
                      </m:r>
                      <m:r>
                        <a:rPr lang="es-ES" i="1">
                          <a:latin typeface="Cambria Math" panose="02040503050406030204" pitchFamily="18" charset="0"/>
                        </a:rPr>
                        <m:t>í</m:t>
                      </m:r>
                      <m:r>
                        <a:rPr lang="es-ES" b="0" i="1" smtClean="0">
                          <a:latin typeface="Cambria Math" panose="02040503050406030204" pitchFamily="18" charset="0"/>
                        </a:rPr>
                        <m:t>𝑡𝑖𝑐𝑜</m:t>
                      </m:r>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𝑡</m:t>
                          </m:r>
                        </m:e>
                        <m:sub>
                          <m:r>
                            <a:rPr lang="es-ES" b="0" i="1" smtClean="0">
                              <a:latin typeface="Cambria Math" panose="02040503050406030204" pitchFamily="18" charset="0"/>
                            </a:rPr>
                            <m:t>12;0,95</m:t>
                          </m:r>
                        </m:sub>
                      </m:sSub>
                      <m:r>
                        <a:rPr lang="es-ES" b="0" i="1" smtClean="0">
                          <a:latin typeface="Cambria Math" panose="02040503050406030204" pitchFamily="18" charset="0"/>
                        </a:rPr>
                        <m:t>=1,782</m:t>
                      </m:r>
                    </m:oMath>
                  </m:oMathPara>
                </a14:m>
                <a:endParaRPr lang="es-CL" dirty="0"/>
              </a:p>
            </p:txBody>
          </p:sp>
        </mc:Choice>
        <mc:Fallback xmlns="">
          <p:sp>
            <p:nvSpPr>
              <p:cNvPr id="12" name="CuadroTexto 11">
                <a:extLst>
                  <a:ext uri="{FF2B5EF4-FFF2-40B4-BE49-F238E27FC236}">
                    <a16:creationId xmlns:a16="http://schemas.microsoft.com/office/drawing/2014/main" id="{BA9352F0-F879-574B-91E2-D5D3D403F369}"/>
                  </a:ext>
                </a:extLst>
              </p:cNvPr>
              <p:cNvSpPr txBox="1">
                <a:spLocks noRot="1" noChangeAspect="1" noMove="1" noResize="1" noEditPoints="1" noAdjustHandles="1" noChangeArrowheads="1" noChangeShapeType="1" noTextEdit="1"/>
              </p:cNvSpPr>
              <p:nvPr/>
            </p:nvSpPr>
            <p:spPr>
              <a:xfrm>
                <a:off x="2436255" y="2730320"/>
                <a:ext cx="2936445" cy="289182"/>
              </a:xfrm>
              <a:prstGeom prst="rect">
                <a:avLst/>
              </a:prstGeom>
              <a:blipFill>
                <a:blip r:embed="rId5"/>
                <a:stretch>
                  <a:fillRect l="-1732" t="-8696" r="-1732" b="-34783"/>
                </a:stretch>
              </a:blipFill>
            </p:spPr>
            <p:txBody>
              <a:bodyPr/>
              <a:lstStyle/>
              <a:p>
                <a:r>
                  <a:rPr lang="es-CL">
                    <a:noFill/>
                  </a:rPr>
                  <a:t> </a:t>
                </a:r>
              </a:p>
            </p:txBody>
          </p:sp>
        </mc:Fallback>
      </mc:AlternateContent>
      <p:cxnSp>
        <p:nvCxnSpPr>
          <p:cNvPr id="15" name="Conector recto de flecha 14">
            <a:extLst>
              <a:ext uri="{FF2B5EF4-FFF2-40B4-BE49-F238E27FC236}">
                <a16:creationId xmlns:a16="http://schemas.microsoft.com/office/drawing/2014/main" id="{D1367BE0-0D04-144B-B29F-7C8A27D86D66}"/>
              </a:ext>
            </a:extLst>
          </p:cNvPr>
          <p:cNvCxnSpPr>
            <a:cxnSpLocks/>
            <a:stCxn id="12" idx="3"/>
          </p:cNvCxnSpPr>
          <p:nvPr/>
        </p:nvCxnSpPr>
        <p:spPr>
          <a:xfrm>
            <a:off x="5372700" y="2874911"/>
            <a:ext cx="3898861" cy="42241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Imagen 18" descr="Gráfico&#10;&#10;Descripción generada automáticamente">
            <a:extLst>
              <a:ext uri="{FF2B5EF4-FFF2-40B4-BE49-F238E27FC236}">
                <a16:creationId xmlns:a16="http://schemas.microsoft.com/office/drawing/2014/main" id="{68569CC6-0F0F-E04D-967E-60305733D8EB}"/>
              </a:ext>
            </a:extLst>
          </p:cNvPr>
          <p:cNvPicPr>
            <a:picLocks noChangeAspect="1"/>
          </p:cNvPicPr>
          <p:nvPr/>
        </p:nvPicPr>
        <p:blipFill rotWithShape="1">
          <a:blip r:embed="rId6"/>
          <a:srcRect l="8784" t="10746" r="4860" b="10431"/>
          <a:stretch/>
        </p:blipFill>
        <p:spPr>
          <a:xfrm>
            <a:off x="2055747" y="3551749"/>
            <a:ext cx="3195371" cy="1512960"/>
          </a:xfrm>
          <a:prstGeom prst="rect">
            <a:avLst/>
          </a:prstGeom>
        </p:spPr>
      </p:pic>
      <p:cxnSp>
        <p:nvCxnSpPr>
          <p:cNvPr id="20" name="Conector recto 19">
            <a:extLst>
              <a:ext uri="{FF2B5EF4-FFF2-40B4-BE49-F238E27FC236}">
                <a16:creationId xmlns:a16="http://schemas.microsoft.com/office/drawing/2014/main" id="{506B5FB1-B881-3446-B697-FAD13D5A31D5}"/>
              </a:ext>
            </a:extLst>
          </p:cNvPr>
          <p:cNvCxnSpPr/>
          <p:nvPr/>
        </p:nvCxnSpPr>
        <p:spPr>
          <a:xfrm>
            <a:off x="1866275" y="5076701"/>
            <a:ext cx="34374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Llamada con línea 3 20">
            <a:extLst>
              <a:ext uri="{FF2B5EF4-FFF2-40B4-BE49-F238E27FC236}">
                <a16:creationId xmlns:a16="http://schemas.microsoft.com/office/drawing/2014/main" id="{F4D877FF-52B3-194E-8604-D1EC040681D3}"/>
              </a:ext>
            </a:extLst>
          </p:cNvPr>
          <p:cNvSpPr/>
          <p:nvPr/>
        </p:nvSpPr>
        <p:spPr>
          <a:xfrm>
            <a:off x="4887995" y="4359744"/>
            <a:ext cx="953660" cy="276641"/>
          </a:xfrm>
          <a:prstGeom prst="borderCallout3">
            <a:avLst>
              <a:gd name="adj1" fmla="val 18750"/>
              <a:gd name="adj2" fmla="val -8333"/>
              <a:gd name="adj3" fmla="val 18750"/>
              <a:gd name="adj4" fmla="val -16667"/>
              <a:gd name="adj5" fmla="val 100000"/>
              <a:gd name="adj6" fmla="val -16667"/>
              <a:gd name="adj7" fmla="val 212725"/>
              <a:gd name="adj8" fmla="val -38033"/>
            </a:avLst>
          </a:prstGeom>
          <a:solidFill>
            <a:schemeClr val="accent6">
              <a:lumMod val="20000"/>
              <a:lumOff val="80000"/>
            </a:schemeClr>
          </a:solidFill>
          <a:ln w="63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00" dirty="0">
                <a:solidFill>
                  <a:schemeClr val="tx1"/>
                </a:solidFill>
              </a:rPr>
              <a:t>Región crítca</a:t>
            </a:r>
            <a:endParaRPr lang="es-CL" sz="800" dirty="0">
              <a:solidFill>
                <a:schemeClr val="tx1"/>
              </a:solidFill>
            </a:endParaRPr>
          </a:p>
        </p:txBody>
      </p:sp>
      <p:cxnSp>
        <p:nvCxnSpPr>
          <p:cNvPr id="23" name="Conector recto 22">
            <a:extLst>
              <a:ext uri="{FF2B5EF4-FFF2-40B4-BE49-F238E27FC236}">
                <a16:creationId xmlns:a16="http://schemas.microsoft.com/office/drawing/2014/main" id="{079D892F-D4F4-534A-B6B5-DCB2387BFE94}"/>
              </a:ext>
            </a:extLst>
          </p:cNvPr>
          <p:cNvCxnSpPr/>
          <p:nvPr/>
        </p:nvCxnSpPr>
        <p:spPr>
          <a:xfrm>
            <a:off x="4327301" y="4636394"/>
            <a:ext cx="0" cy="4403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2FF74013-2332-0C41-8D14-96690B6E6D0D}"/>
              </a:ext>
            </a:extLst>
          </p:cNvPr>
          <p:cNvSpPr txBox="1"/>
          <p:nvPr/>
        </p:nvSpPr>
        <p:spPr>
          <a:xfrm>
            <a:off x="4009976" y="5129858"/>
            <a:ext cx="537327" cy="276999"/>
          </a:xfrm>
          <a:prstGeom prst="rect">
            <a:avLst/>
          </a:prstGeom>
          <a:noFill/>
        </p:spPr>
        <p:txBody>
          <a:bodyPr wrap="none" rtlCol="0">
            <a:spAutoFit/>
          </a:bodyPr>
          <a:lstStyle/>
          <a:p>
            <a:r>
              <a:rPr lang="es-CL" sz="1200" dirty="0"/>
              <a:t>1,782</a:t>
            </a:r>
          </a:p>
        </p:txBody>
      </p:sp>
      <p:sp>
        <p:nvSpPr>
          <p:cNvPr id="25" name="Rectángulo 24">
            <a:extLst>
              <a:ext uri="{FF2B5EF4-FFF2-40B4-BE49-F238E27FC236}">
                <a16:creationId xmlns:a16="http://schemas.microsoft.com/office/drawing/2014/main" id="{C3509082-BD1B-5F4E-8E30-DD672D4BD9D7}"/>
              </a:ext>
            </a:extLst>
          </p:cNvPr>
          <p:cNvSpPr/>
          <p:nvPr/>
        </p:nvSpPr>
        <p:spPr>
          <a:xfrm>
            <a:off x="3338114" y="5145079"/>
            <a:ext cx="537327" cy="276999"/>
          </a:xfrm>
          <a:prstGeom prst="rect">
            <a:avLst/>
          </a:prstGeom>
        </p:spPr>
        <p:txBody>
          <a:bodyPr wrap="none">
            <a:spAutoFit/>
          </a:bodyPr>
          <a:lstStyle/>
          <a:p>
            <a:r>
              <a:rPr lang="es-CL" sz="1200" dirty="0"/>
              <a:t>0,626</a:t>
            </a:r>
            <a:endParaRPr lang="es-CL" dirty="0"/>
          </a:p>
        </p:txBody>
      </p:sp>
      <p:cxnSp>
        <p:nvCxnSpPr>
          <p:cNvPr id="27" name="Conector recto 26">
            <a:extLst>
              <a:ext uri="{FF2B5EF4-FFF2-40B4-BE49-F238E27FC236}">
                <a16:creationId xmlns:a16="http://schemas.microsoft.com/office/drawing/2014/main" id="{EE8D7612-75FB-EA4A-80FA-70EE9040C390}"/>
              </a:ext>
            </a:extLst>
          </p:cNvPr>
          <p:cNvCxnSpPr>
            <a:cxnSpLocks/>
          </p:cNvCxnSpPr>
          <p:nvPr/>
        </p:nvCxnSpPr>
        <p:spPr>
          <a:xfrm>
            <a:off x="3653432" y="4936917"/>
            <a:ext cx="1" cy="208162"/>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ángulo 31">
            <a:extLst>
              <a:ext uri="{FF2B5EF4-FFF2-40B4-BE49-F238E27FC236}">
                <a16:creationId xmlns:a16="http://schemas.microsoft.com/office/drawing/2014/main" id="{10EBF8A2-3E97-6445-A423-7A3878A56B59}"/>
              </a:ext>
            </a:extLst>
          </p:cNvPr>
          <p:cNvSpPr/>
          <p:nvPr/>
        </p:nvSpPr>
        <p:spPr>
          <a:xfrm>
            <a:off x="1832152" y="5608880"/>
            <a:ext cx="4086578" cy="1015663"/>
          </a:xfrm>
          <a:prstGeom prst="rect">
            <a:avLst/>
          </a:prstGeom>
        </p:spPr>
        <p:txBody>
          <a:bodyPr wrap="square">
            <a:spAutoFit/>
          </a:bodyPr>
          <a:lstStyle/>
          <a:p>
            <a:pPr marL="409575" indent="-409575" algn="just"/>
            <a:r>
              <a:rPr lang="es-ES" sz="2000" dirty="0">
                <a:solidFill>
                  <a:srgbClr val="222222"/>
                </a:solidFill>
              </a:rPr>
              <a:t>6.- Como el estadístico de prueba no se encuentra en la Región Crítica, </a:t>
            </a:r>
            <a:r>
              <a:rPr lang="es-ES" sz="2000" b="1" dirty="0">
                <a:solidFill>
                  <a:schemeClr val="accent6">
                    <a:lumMod val="50000"/>
                  </a:schemeClr>
                </a:solidFill>
              </a:rPr>
              <a:t>No rechazamos la hipótesis Nula.</a:t>
            </a:r>
            <a:endParaRPr lang="el-GR" sz="2000" dirty="0">
              <a:solidFill>
                <a:srgbClr val="222222"/>
              </a:solidFill>
            </a:endParaRPr>
          </a:p>
        </p:txBody>
      </p:sp>
    </p:spTree>
    <p:extLst>
      <p:ext uri="{BB962C8B-B14F-4D97-AF65-F5344CB8AC3E}">
        <p14:creationId xmlns:p14="http://schemas.microsoft.com/office/powerpoint/2010/main" val="678301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Ejercicio</a:t>
            </a:r>
          </a:p>
        </p:txBody>
      </p:sp>
      <p:sp>
        <p:nvSpPr>
          <p:cNvPr id="17" name="Rectángulo 16">
            <a:extLst>
              <a:ext uri="{FF2B5EF4-FFF2-40B4-BE49-F238E27FC236}">
                <a16:creationId xmlns:a16="http://schemas.microsoft.com/office/drawing/2014/main" id="{64CB20A3-C461-524A-B316-1A706C074A9A}"/>
              </a:ext>
            </a:extLst>
          </p:cNvPr>
          <p:cNvSpPr/>
          <p:nvPr/>
        </p:nvSpPr>
        <p:spPr>
          <a:xfrm>
            <a:off x="2314223" y="1397675"/>
            <a:ext cx="8738726" cy="400110"/>
          </a:xfrm>
          <a:prstGeom prst="rect">
            <a:avLst/>
          </a:prstGeom>
        </p:spPr>
        <p:txBody>
          <a:bodyPr wrap="square">
            <a:spAutoFit/>
          </a:bodyPr>
          <a:lstStyle/>
          <a:p>
            <a:pPr algn="just"/>
            <a:r>
              <a:rPr lang="es-CL" sz="2000" b="1" dirty="0">
                <a:solidFill>
                  <a:srgbClr val="222222"/>
                </a:solidFill>
              </a:rPr>
              <a:t>Ejercicio</a:t>
            </a:r>
            <a:r>
              <a:rPr lang="es-CL" sz="2000" dirty="0">
                <a:solidFill>
                  <a:srgbClr val="222222"/>
                </a:solidFill>
              </a:rPr>
              <a:t>: </a:t>
            </a:r>
            <a:r>
              <a:rPr lang="es-CL" sz="2000" b="1" dirty="0">
                <a:solidFill>
                  <a:srgbClr val="FF0000"/>
                </a:solidFill>
              </a:rPr>
              <a:t>Control de calidad de los dulces M&amp;M</a:t>
            </a:r>
            <a:endParaRPr lang="es-CL" sz="2000" b="1" i="0" dirty="0">
              <a:solidFill>
                <a:srgbClr val="FF0000"/>
              </a:solidFill>
              <a:effectLst/>
            </a:endParaRPr>
          </a:p>
        </p:txBody>
      </p:sp>
      <p:sp>
        <p:nvSpPr>
          <p:cNvPr id="18" name="Rectángulo 17">
            <a:extLst>
              <a:ext uri="{FF2B5EF4-FFF2-40B4-BE49-F238E27FC236}">
                <a16:creationId xmlns:a16="http://schemas.microsoft.com/office/drawing/2014/main" id="{FAEAFEDD-0E73-ED43-9A70-3FEE23B84017}"/>
              </a:ext>
            </a:extLst>
          </p:cNvPr>
          <p:cNvSpPr/>
          <p:nvPr/>
        </p:nvSpPr>
        <p:spPr>
          <a:xfrm>
            <a:off x="2314223" y="1941695"/>
            <a:ext cx="8738726" cy="400110"/>
          </a:xfrm>
          <a:prstGeom prst="rect">
            <a:avLst/>
          </a:prstGeom>
        </p:spPr>
        <p:txBody>
          <a:bodyPr wrap="square">
            <a:spAutoFit/>
          </a:bodyPr>
          <a:lstStyle/>
          <a:p>
            <a:pPr algn="just"/>
            <a:r>
              <a:rPr lang="es-ES" sz="2000" b="1" dirty="0">
                <a:solidFill>
                  <a:schemeClr val="accent6">
                    <a:lumMod val="50000"/>
                  </a:schemeClr>
                </a:solidFill>
              </a:rPr>
              <a:t>7.- Interpretación</a:t>
            </a:r>
            <a:endParaRPr lang="el-GR" sz="2000" b="1" dirty="0">
              <a:solidFill>
                <a:schemeClr val="accent6">
                  <a:lumMod val="50000"/>
                </a:schemeClr>
              </a:solidFill>
            </a:endParaRPr>
          </a:p>
        </p:txBody>
      </p:sp>
      <p:sp>
        <p:nvSpPr>
          <p:cNvPr id="6" name="Rectángulo 5">
            <a:extLst>
              <a:ext uri="{FF2B5EF4-FFF2-40B4-BE49-F238E27FC236}">
                <a16:creationId xmlns:a16="http://schemas.microsoft.com/office/drawing/2014/main" id="{E4B27E4A-B833-B346-9076-46B471D4982C}"/>
              </a:ext>
            </a:extLst>
          </p:cNvPr>
          <p:cNvSpPr/>
          <p:nvPr/>
        </p:nvSpPr>
        <p:spPr>
          <a:xfrm>
            <a:off x="2314222" y="2745253"/>
            <a:ext cx="8738726" cy="1323439"/>
          </a:xfrm>
          <a:prstGeom prst="rect">
            <a:avLst/>
          </a:prstGeom>
          <a:solidFill>
            <a:schemeClr val="accent6">
              <a:lumMod val="20000"/>
              <a:lumOff val="80000"/>
            </a:schemeClr>
          </a:solidFill>
        </p:spPr>
        <p:txBody>
          <a:bodyPr wrap="square">
            <a:spAutoFit/>
          </a:bodyPr>
          <a:lstStyle/>
          <a:p>
            <a:pPr algn="just"/>
            <a:r>
              <a:rPr lang="es-ES" sz="2000" dirty="0">
                <a:solidFill>
                  <a:srgbClr val="222222"/>
                </a:solidFill>
              </a:rPr>
              <a:t>Con base a los datos </a:t>
            </a:r>
            <a:r>
              <a:rPr lang="es-ES" sz="2000" dirty="0" err="1">
                <a:solidFill>
                  <a:srgbClr val="222222"/>
                </a:solidFill>
              </a:rPr>
              <a:t>muestrales</a:t>
            </a:r>
            <a:r>
              <a:rPr lang="es-ES" sz="2000" dirty="0">
                <a:solidFill>
                  <a:srgbClr val="222222"/>
                </a:solidFill>
              </a:rPr>
              <a:t> disponibles, no tenemos evidencia suficiente para sustentar la aseveración de que el peso medio de los dulces M&amp;M es mayor a 0,8535 g. Aunque la media </a:t>
            </a:r>
            <a:r>
              <a:rPr lang="es-ES" sz="2000" dirty="0" err="1">
                <a:solidFill>
                  <a:srgbClr val="222222"/>
                </a:solidFill>
              </a:rPr>
              <a:t>muestral</a:t>
            </a:r>
            <a:r>
              <a:rPr lang="es-ES" sz="2000" dirty="0">
                <a:solidFill>
                  <a:srgbClr val="222222"/>
                </a:solidFill>
              </a:rPr>
              <a:t> de 0,8635 g. excede a 0,8535 g. no lo rebasa por una cantidad significativa.</a:t>
            </a:r>
          </a:p>
        </p:txBody>
      </p:sp>
    </p:spTree>
    <p:extLst>
      <p:ext uri="{BB962C8B-B14F-4D97-AF65-F5344CB8AC3E}">
        <p14:creationId xmlns:p14="http://schemas.microsoft.com/office/powerpoint/2010/main" val="1517226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Ejercicio</a:t>
            </a:r>
          </a:p>
        </p:txBody>
      </p:sp>
      <p:sp>
        <p:nvSpPr>
          <p:cNvPr id="17" name="Rectángulo 16">
            <a:extLst>
              <a:ext uri="{FF2B5EF4-FFF2-40B4-BE49-F238E27FC236}">
                <a16:creationId xmlns:a16="http://schemas.microsoft.com/office/drawing/2014/main" id="{64CB20A3-C461-524A-B316-1A706C074A9A}"/>
              </a:ext>
            </a:extLst>
          </p:cNvPr>
          <p:cNvSpPr/>
          <p:nvPr/>
        </p:nvSpPr>
        <p:spPr>
          <a:xfrm>
            <a:off x="2314223" y="1397675"/>
            <a:ext cx="8738726" cy="400110"/>
          </a:xfrm>
          <a:prstGeom prst="rect">
            <a:avLst/>
          </a:prstGeom>
        </p:spPr>
        <p:txBody>
          <a:bodyPr wrap="square">
            <a:spAutoFit/>
          </a:bodyPr>
          <a:lstStyle/>
          <a:p>
            <a:pPr algn="just"/>
            <a:r>
              <a:rPr lang="es-CL" sz="2000" b="1" dirty="0">
                <a:solidFill>
                  <a:srgbClr val="222222"/>
                </a:solidFill>
              </a:rPr>
              <a:t>Ejercicio</a:t>
            </a:r>
            <a:r>
              <a:rPr lang="es-CL" sz="2000" dirty="0">
                <a:solidFill>
                  <a:srgbClr val="222222"/>
                </a:solidFill>
              </a:rPr>
              <a:t>: </a:t>
            </a:r>
            <a:r>
              <a:rPr lang="es-CL" sz="2000" b="1" dirty="0">
                <a:solidFill>
                  <a:srgbClr val="FF0000"/>
                </a:solidFill>
              </a:rPr>
              <a:t>Experimento genético de Mendel</a:t>
            </a:r>
            <a:endParaRPr lang="es-CL" sz="2000" b="1" i="0" dirty="0">
              <a:solidFill>
                <a:srgbClr val="FF0000"/>
              </a:solidFill>
              <a:effectLst/>
            </a:endParaRPr>
          </a:p>
        </p:txBody>
      </p:sp>
      <p:sp>
        <p:nvSpPr>
          <p:cNvPr id="6" name="Rectángulo 5">
            <a:extLst>
              <a:ext uri="{FF2B5EF4-FFF2-40B4-BE49-F238E27FC236}">
                <a16:creationId xmlns:a16="http://schemas.microsoft.com/office/drawing/2014/main" id="{E4B27E4A-B833-B346-9076-46B471D4982C}"/>
              </a:ext>
            </a:extLst>
          </p:cNvPr>
          <p:cNvSpPr/>
          <p:nvPr/>
        </p:nvSpPr>
        <p:spPr>
          <a:xfrm>
            <a:off x="2314222" y="2255855"/>
            <a:ext cx="8738726" cy="2246769"/>
          </a:xfrm>
          <a:prstGeom prst="rect">
            <a:avLst/>
          </a:prstGeom>
        </p:spPr>
        <p:txBody>
          <a:bodyPr wrap="square">
            <a:spAutoFit/>
          </a:bodyPr>
          <a:lstStyle/>
          <a:p>
            <a:pPr algn="just"/>
            <a:r>
              <a:rPr lang="es-ES" sz="2000" dirty="0">
                <a:solidFill>
                  <a:srgbClr val="222222"/>
                </a:solidFill>
              </a:rPr>
              <a:t>Cuando </a:t>
            </a:r>
            <a:r>
              <a:rPr lang="es-ES" sz="2000" dirty="0" err="1">
                <a:solidFill>
                  <a:srgbClr val="222222"/>
                </a:solidFill>
              </a:rPr>
              <a:t>Gregor</a:t>
            </a:r>
            <a:r>
              <a:rPr lang="es-ES" sz="2000" dirty="0">
                <a:solidFill>
                  <a:srgbClr val="222222"/>
                </a:solidFill>
              </a:rPr>
              <a:t> Mendel realizó sus famosos experimentos de </a:t>
            </a:r>
            <a:r>
              <a:rPr lang="es-ES" sz="2000" dirty="0" err="1">
                <a:solidFill>
                  <a:srgbClr val="222222"/>
                </a:solidFill>
              </a:rPr>
              <a:t>hidrodación</a:t>
            </a:r>
            <a:r>
              <a:rPr lang="es-ES" sz="2000" dirty="0">
                <a:solidFill>
                  <a:srgbClr val="222222"/>
                </a:solidFill>
              </a:rPr>
              <a:t> con guisantes, uno de ellos dio por resultado descendencia que consistía en 428 plantas de guisantes con vainas verdes y 152 plantas guisantes con vainas amarillas. Según la teoría de Mendel, ¼ de los vástagos de guisantes debían tener vainas amarillas. Utilice un nivel de significancia de un 5%, con el método tradicional y P, para probar la aseveración de que la proporción de vástagos de guisantes con vainas es igual a 1/4.</a:t>
            </a:r>
          </a:p>
        </p:txBody>
      </p:sp>
    </p:spTree>
    <p:extLst>
      <p:ext uri="{BB962C8B-B14F-4D97-AF65-F5344CB8AC3E}">
        <p14:creationId xmlns:p14="http://schemas.microsoft.com/office/powerpoint/2010/main" val="1133029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Ejercicio</a:t>
            </a:r>
          </a:p>
        </p:txBody>
      </p:sp>
      <p:sp>
        <p:nvSpPr>
          <p:cNvPr id="17" name="Rectángulo 16">
            <a:extLst>
              <a:ext uri="{FF2B5EF4-FFF2-40B4-BE49-F238E27FC236}">
                <a16:creationId xmlns:a16="http://schemas.microsoft.com/office/drawing/2014/main" id="{64CB20A3-C461-524A-B316-1A706C074A9A}"/>
              </a:ext>
            </a:extLst>
          </p:cNvPr>
          <p:cNvSpPr/>
          <p:nvPr/>
        </p:nvSpPr>
        <p:spPr>
          <a:xfrm>
            <a:off x="2314223" y="1397675"/>
            <a:ext cx="8738726" cy="400110"/>
          </a:xfrm>
          <a:prstGeom prst="rect">
            <a:avLst/>
          </a:prstGeom>
        </p:spPr>
        <p:txBody>
          <a:bodyPr wrap="square">
            <a:spAutoFit/>
          </a:bodyPr>
          <a:lstStyle/>
          <a:p>
            <a:pPr algn="just"/>
            <a:r>
              <a:rPr lang="es-CL" sz="2000" b="1" dirty="0">
                <a:solidFill>
                  <a:srgbClr val="222222"/>
                </a:solidFill>
              </a:rPr>
              <a:t>Ejercicio</a:t>
            </a:r>
            <a:r>
              <a:rPr lang="es-CL" sz="2000" dirty="0">
                <a:solidFill>
                  <a:srgbClr val="222222"/>
                </a:solidFill>
              </a:rPr>
              <a:t>: </a:t>
            </a:r>
            <a:r>
              <a:rPr lang="es-CL" sz="2000" b="1" dirty="0">
                <a:solidFill>
                  <a:srgbClr val="FF0000"/>
                </a:solidFill>
              </a:rPr>
              <a:t>Experimento genético de Mendel</a:t>
            </a:r>
            <a:endParaRPr lang="es-CL" sz="2000" b="1" i="0" dirty="0">
              <a:solidFill>
                <a:srgbClr val="FF0000"/>
              </a:solidFill>
              <a:effectLst/>
            </a:endParaRPr>
          </a:p>
        </p:txBody>
      </p:sp>
      <p:sp>
        <p:nvSpPr>
          <p:cNvPr id="18" name="Rectángulo 17">
            <a:extLst>
              <a:ext uri="{FF2B5EF4-FFF2-40B4-BE49-F238E27FC236}">
                <a16:creationId xmlns:a16="http://schemas.microsoft.com/office/drawing/2014/main" id="{FAEAFEDD-0E73-ED43-9A70-3FEE23B84017}"/>
              </a:ext>
            </a:extLst>
          </p:cNvPr>
          <p:cNvSpPr/>
          <p:nvPr/>
        </p:nvSpPr>
        <p:spPr>
          <a:xfrm>
            <a:off x="2314223" y="1941695"/>
            <a:ext cx="8738726" cy="707886"/>
          </a:xfrm>
          <a:prstGeom prst="rect">
            <a:avLst/>
          </a:prstGeom>
        </p:spPr>
        <p:txBody>
          <a:bodyPr wrap="square">
            <a:spAutoFit/>
          </a:bodyPr>
          <a:lstStyle/>
          <a:p>
            <a:pPr algn="just"/>
            <a:r>
              <a:rPr lang="es-ES" sz="2000" b="1" dirty="0">
                <a:solidFill>
                  <a:schemeClr val="accent6">
                    <a:lumMod val="50000"/>
                  </a:schemeClr>
                </a:solidFill>
              </a:rPr>
              <a:t>1.- Leer el enunciado y rescatar la información y establezcamos la hipótesis para desarrollar el análisis con el método tradicional.</a:t>
            </a:r>
            <a:endParaRPr lang="el-GR" sz="2000"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E4B27E4A-B833-B346-9076-46B471D4982C}"/>
                  </a:ext>
                </a:extLst>
              </p:cNvPr>
              <p:cNvSpPr/>
              <p:nvPr/>
            </p:nvSpPr>
            <p:spPr>
              <a:xfrm>
                <a:off x="2314222" y="2823258"/>
                <a:ext cx="8738726" cy="2380780"/>
              </a:xfrm>
              <a:prstGeom prst="rect">
                <a:avLst/>
              </a:prstGeom>
            </p:spPr>
            <p:txBody>
              <a:bodyPr wrap="square">
                <a:spAutoFit/>
              </a:bodyPr>
              <a:lstStyle/>
              <a:p>
                <a:pPr marL="342900" indent="-342900" algn="just">
                  <a:buFont typeface="Wingdings" pitchFamily="2" charset="2"/>
                  <a:buChar char="ü"/>
                </a:pPr>
                <a:r>
                  <a:rPr lang="es-ES" sz="2000" dirty="0">
                    <a:solidFill>
                      <a:srgbClr val="222222"/>
                    </a:solidFill>
                  </a:rPr>
                  <a:t>Con base al diseño de experimento, es razonable suponer que se trata de una muestra aleatoria simple.</a:t>
                </a:r>
              </a:p>
              <a:p>
                <a:pPr marL="342900" indent="-342900" algn="just">
                  <a:buFont typeface="Wingdings" pitchFamily="2" charset="2"/>
                  <a:buChar char="ü"/>
                </a:pPr>
                <a:r>
                  <a:rPr lang="es-ES" sz="2000" dirty="0">
                    <a:solidFill>
                      <a:srgbClr val="222222"/>
                    </a:solidFill>
                  </a:rPr>
                  <a:t>Hay </a:t>
                </a:r>
                <a14:m>
                  <m:oMath xmlns:m="http://schemas.openxmlformats.org/officeDocument/2006/math">
                    <m:r>
                      <a:rPr lang="es-ES" sz="2000" b="1" i="1" smtClean="0">
                        <a:solidFill>
                          <a:srgbClr val="222222"/>
                        </a:solidFill>
                        <a:latin typeface="Cambria Math" panose="02040503050406030204" pitchFamily="18" charset="0"/>
                      </a:rPr>
                      <m:t>𝒏</m:t>
                    </m:r>
                  </m:oMath>
                </a14:m>
                <a:r>
                  <a:rPr lang="es-ES" sz="2000" dirty="0">
                    <a:solidFill>
                      <a:srgbClr val="222222"/>
                    </a:solidFill>
                  </a:rPr>
                  <a:t> (580) ensayos independientes (428+152) con dos categorías (vainas verdes y amarillas). </a:t>
                </a:r>
              </a:p>
              <a:p>
                <a:pPr marL="342900" indent="-342900" algn="just">
                  <a:buFont typeface="Wingdings" pitchFamily="2" charset="2"/>
                  <a:buChar char="ü"/>
                </a:pPr>
                <a:r>
                  <a:rPr lang="es-ES" sz="2000" dirty="0">
                    <a:solidFill>
                      <a:srgbClr val="222222"/>
                    </a:solidFill>
                  </a:rPr>
                  <a:t>Proporción de vainas amarillas </a:t>
                </a:r>
                <a14:m>
                  <m:oMath xmlns:m="http://schemas.openxmlformats.org/officeDocument/2006/math">
                    <m:acc>
                      <m:accPr>
                        <m:chr m:val="̂"/>
                        <m:ctrlPr>
                          <a:rPr lang="es-ES" sz="2000" b="0" i="1" smtClean="0">
                            <a:solidFill>
                              <a:srgbClr val="222222"/>
                            </a:solidFill>
                            <a:latin typeface="Cambria Math" panose="02040503050406030204" pitchFamily="18" charset="0"/>
                          </a:rPr>
                        </m:ctrlPr>
                      </m:accPr>
                      <m:e>
                        <m:r>
                          <a:rPr lang="es-ES" sz="2000" b="0" i="1" smtClean="0">
                            <a:solidFill>
                              <a:srgbClr val="222222"/>
                            </a:solidFill>
                            <a:latin typeface="Cambria Math" panose="02040503050406030204" pitchFamily="18" charset="0"/>
                          </a:rPr>
                          <m:t>𝑝</m:t>
                        </m:r>
                      </m:e>
                    </m:acc>
                    <m:r>
                      <a:rPr lang="es-ES" sz="2000" b="0" i="1" smtClean="0">
                        <a:solidFill>
                          <a:srgbClr val="222222"/>
                        </a:solidFill>
                        <a:latin typeface="Cambria Math" panose="02040503050406030204" pitchFamily="18" charset="0"/>
                      </a:rPr>
                      <m:t>=</m:t>
                    </m:r>
                    <m:f>
                      <m:fPr>
                        <m:ctrlPr>
                          <a:rPr lang="es-ES" sz="2000" b="0" i="1" smtClean="0">
                            <a:solidFill>
                              <a:srgbClr val="222222"/>
                            </a:solidFill>
                            <a:latin typeface="Cambria Math" panose="02040503050406030204" pitchFamily="18" charset="0"/>
                          </a:rPr>
                        </m:ctrlPr>
                      </m:fPr>
                      <m:num>
                        <m:r>
                          <a:rPr lang="es-ES" sz="2000" b="0" i="1" smtClean="0">
                            <a:solidFill>
                              <a:srgbClr val="222222"/>
                            </a:solidFill>
                            <a:latin typeface="Cambria Math" panose="02040503050406030204" pitchFamily="18" charset="0"/>
                          </a:rPr>
                          <m:t>152</m:t>
                        </m:r>
                      </m:num>
                      <m:den>
                        <m:r>
                          <a:rPr lang="es-ES" sz="2000" b="0" i="1" smtClean="0">
                            <a:solidFill>
                              <a:srgbClr val="222222"/>
                            </a:solidFill>
                            <a:latin typeface="Cambria Math" panose="02040503050406030204" pitchFamily="18" charset="0"/>
                          </a:rPr>
                          <m:t>580</m:t>
                        </m:r>
                      </m:den>
                    </m:f>
                    <m:r>
                      <a:rPr lang="es-ES" sz="2000" b="0" i="1" smtClean="0">
                        <a:solidFill>
                          <a:srgbClr val="222222"/>
                        </a:solidFill>
                        <a:latin typeface="Cambria Math" panose="02040503050406030204" pitchFamily="18" charset="0"/>
                      </a:rPr>
                      <m:t>=0,262</m:t>
                    </m:r>
                  </m:oMath>
                </a14:m>
                <a:endParaRPr lang="es-ES" sz="2000" dirty="0">
                  <a:solidFill>
                    <a:srgbClr val="222222"/>
                  </a:solidFill>
                </a:endParaRPr>
              </a:p>
              <a:p>
                <a:pPr marL="342900" indent="-342900" algn="just">
                  <a:buFont typeface="Wingdings" pitchFamily="2" charset="2"/>
                  <a:buChar char="ü"/>
                </a:pPr>
                <a:r>
                  <a:rPr lang="es-ES" sz="2000" dirty="0">
                    <a:solidFill>
                      <a:srgbClr val="222222"/>
                    </a:solidFill>
                  </a:rPr>
                  <a:t>Para fines de la prueba, </a:t>
                </a:r>
                <a14:m>
                  <m:oMath xmlns:m="http://schemas.openxmlformats.org/officeDocument/2006/math">
                    <m:r>
                      <a:rPr lang="es-ES" sz="2000" b="0" i="1" smtClean="0">
                        <a:solidFill>
                          <a:srgbClr val="222222"/>
                        </a:solidFill>
                        <a:latin typeface="Cambria Math" panose="02040503050406030204" pitchFamily="18" charset="0"/>
                      </a:rPr>
                      <m:t>𝑝</m:t>
                    </m:r>
                    <m:r>
                      <a:rPr lang="es-ES" sz="2000" b="0" i="1" smtClean="0">
                        <a:solidFill>
                          <a:srgbClr val="222222"/>
                        </a:solidFill>
                        <a:latin typeface="Cambria Math" panose="02040503050406030204" pitchFamily="18" charset="0"/>
                      </a:rPr>
                      <m:t>=1/4</m:t>
                    </m:r>
                  </m:oMath>
                </a14:m>
                <a:r>
                  <a:rPr lang="es-ES" sz="2000" dirty="0">
                    <a:solidFill>
                      <a:srgbClr val="222222"/>
                    </a:solidFill>
                  </a:rPr>
                  <a:t> (proporción poblacional)</a:t>
                </a:r>
              </a:p>
              <a:p>
                <a:pPr algn="just"/>
                <a:endParaRPr lang="es-ES" sz="2000" dirty="0">
                  <a:solidFill>
                    <a:srgbClr val="222222"/>
                  </a:solidFill>
                </a:endParaRPr>
              </a:p>
            </p:txBody>
          </p:sp>
        </mc:Choice>
        <mc:Fallback xmlns="">
          <p:sp>
            <p:nvSpPr>
              <p:cNvPr id="6" name="Rectángulo 5">
                <a:extLst>
                  <a:ext uri="{FF2B5EF4-FFF2-40B4-BE49-F238E27FC236}">
                    <a16:creationId xmlns:a16="http://schemas.microsoft.com/office/drawing/2014/main" id="{E4B27E4A-B833-B346-9076-46B471D4982C}"/>
                  </a:ext>
                </a:extLst>
              </p:cNvPr>
              <p:cNvSpPr>
                <a:spLocks noRot="1" noChangeAspect="1" noMove="1" noResize="1" noEditPoints="1" noAdjustHandles="1" noChangeArrowheads="1" noChangeShapeType="1" noTextEdit="1"/>
              </p:cNvSpPr>
              <p:nvPr/>
            </p:nvSpPr>
            <p:spPr>
              <a:xfrm>
                <a:off x="2314222" y="2823258"/>
                <a:ext cx="8738726" cy="2380780"/>
              </a:xfrm>
              <a:prstGeom prst="rect">
                <a:avLst/>
              </a:prstGeom>
              <a:blipFill>
                <a:blip r:embed="rId2"/>
                <a:stretch>
                  <a:fillRect l="-581" t="-1596" r="-726"/>
                </a:stretch>
              </a:blipFill>
            </p:spPr>
            <p:txBody>
              <a:bodyPr/>
              <a:lstStyle/>
              <a:p>
                <a:r>
                  <a:rPr lang="es-CL">
                    <a:noFill/>
                  </a:rPr>
                  <a:t> </a:t>
                </a:r>
              </a:p>
            </p:txBody>
          </p:sp>
        </mc:Fallback>
      </mc:AlternateContent>
    </p:spTree>
    <p:extLst>
      <p:ext uri="{BB962C8B-B14F-4D97-AF65-F5344CB8AC3E}">
        <p14:creationId xmlns:p14="http://schemas.microsoft.com/office/powerpoint/2010/main" val="724988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Ejercicio</a:t>
            </a:r>
          </a:p>
        </p:txBody>
      </p:sp>
      <p:sp>
        <p:nvSpPr>
          <p:cNvPr id="17" name="Rectángulo 16">
            <a:extLst>
              <a:ext uri="{FF2B5EF4-FFF2-40B4-BE49-F238E27FC236}">
                <a16:creationId xmlns:a16="http://schemas.microsoft.com/office/drawing/2014/main" id="{64CB20A3-C461-524A-B316-1A706C074A9A}"/>
              </a:ext>
            </a:extLst>
          </p:cNvPr>
          <p:cNvSpPr/>
          <p:nvPr/>
        </p:nvSpPr>
        <p:spPr>
          <a:xfrm>
            <a:off x="2314223" y="1397675"/>
            <a:ext cx="8738726" cy="400110"/>
          </a:xfrm>
          <a:prstGeom prst="rect">
            <a:avLst/>
          </a:prstGeom>
        </p:spPr>
        <p:txBody>
          <a:bodyPr wrap="square">
            <a:spAutoFit/>
          </a:bodyPr>
          <a:lstStyle/>
          <a:p>
            <a:pPr algn="just"/>
            <a:r>
              <a:rPr lang="es-CL" sz="2000" b="1" dirty="0">
                <a:solidFill>
                  <a:srgbClr val="222222"/>
                </a:solidFill>
              </a:rPr>
              <a:t>Ejercicio</a:t>
            </a:r>
            <a:r>
              <a:rPr lang="es-CL" sz="2000" dirty="0">
                <a:solidFill>
                  <a:srgbClr val="222222"/>
                </a:solidFill>
              </a:rPr>
              <a:t>: </a:t>
            </a:r>
            <a:r>
              <a:rPr lang="es-CL" sz="2000" b="1" dirty="0">
                <a:solidFill>
                  <a:srgbClr val="FF0000"/>
                </a:solidFill>
              </a:rPr>
              <a:t>Experimento genético de Mendel</a:t>
            </a:r>
            <a:endParaRPr lang="es-CL" sz="2000" b="1" i="0" dirty="0">
              <a:solidFill>
                <a:srgbClr val="FF0000"/>
              </a:solidFill>
              <a:effectLst/>
            </a:endParaRPr>
          </a:p>
        </p:txBody>
      </p:sp>
      <p:sp>
        <p:nvSpPr>
          <p:cNvPr id="9" name="Rectángulo 8">
            <a:extLst>
              <a:ext uri="{FF2B5EF4-FFF2-40B4-BE49-F238E27FC236}">
                <a16:creationId xmlns:a16="http://schemas.microsoft.com/office/drawing/2014/main" id="{DEBDD05D-C3C6-2545-B967-5E4B908172F0}"/>
              </a:ext>
            </a:extLst>
          </p:cNvPr>
          <p:cNvSpPr/>
          <p:nvPr/>
        </p:nvSpPr>
        <p:spPr>
          <a:xfrm>
            <a:off x="2314222" y="2170318"/>
            <a:ext cx="8738726" cy="400110"/>
          </a:xfrm>
          <a:prstGeom prst="rect">
            <a:avLst/>
          </a:prstGeom>
        </p:spPr>
        <p:txBody>
          <a:bodyPr wrap="square">
            <a:spAutoFit/>
          </a:bodyPr>
          <a:lstStyle/>
          <a:p>
            <a:pPr algn="just"/>
            <a:r>
              <a:rPr lang="es-ES" sz="2000" b="1" dirty="0">
                <a:solidFill>
                  <a:schemeClr val="accent6">
                    <a:lumMod val="50000"/>
                  </a:schemeClr>
                </a:solidFill>
              </a:rPr>
              <a:t>2.- Definamos la hipótesis a contrastar</a:t>
            </a:r>
            <a:endParaRPr lang="el-GR" sz="2000"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9612A674-AAF5-B84A-B775-A80825A68712}"/>
                  </a:ext>
                </a:extLst>
              </p:cNvPr>
              <p:cNvSpPr txBox="1"/>
              <p:nvPr/>
            </p:nvSpPr>
            <p:spPr>
              <a:xfrm>
                <a:off x="2875722" y="2879547"/>
                <a:ext cx="12849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𝑜</m:t>
                          </m:r>
                        </m:sub>
                      </m:sSub>
                      <m:r>
                        <a:rPr lang="es-ES" b="0" i="1" smtClean="0">
                          <a:latin typeface="Cambria Math" panose="02040503050406030204" pitchFamily="18" charset="0"/>
                        </a:rPr>
                        <m:t>:</m:t>
                      </m:r>
                      <m:r>
                        <a:rPr lang="es-ES" b="0" i="1" smtClean="0">
                          <a:latin typeface="Cambria Math" panose="02040503050406030204" pitchFamily="18" charset="0"/>
                        </a:rPr>
                        <m:t>𝑝</m:t>
                      </m:r>
                      <m:r>
                        <a:rPr lang="es-ES" b="0" i="1" smtClean="0">
                          <a:latin typeface="Cambria Math" panose="02040503050406030204" pitchFamily="18" charset="0"/>
                          <a:ea typeface="Cambria Math" panose="02040503050406030204" pitchFamily="18" charset="0"/>
                        </a:rPr>
                        <m:t>=0,25</m:t>
                      </m:r>
                    </m:oMath>
                  </m:oMathPara>
                </a14:m>
                <a:endParaRPr lang="es-CL" dirty="0"/>
              </a:p>
            </p:txBody>
          </p:sp>
        </mc:Choice>
        <mc:Fallback xmlns="">
          <p:sp>
            <p:nvSpPr>
              <p:cNvPr id="5" name="CuadroTexto 4">
                <a:extLst>
                  <a:ext uri="{FF2B5EF4-FFF2-40B4-BE49-F238E27FC236}">
                    <a16:creationId xmlns:a16="http://schemas.microsoft.com/office/drawing/2014/main" id="{9612A674-AAF5-B84A-B775-A80825A68712}"/>
                  </a:ext>
                </a:extLst>
              </p:cNvPr>
              <p:cNvSpPr txBox="1">
                <a:spLocks noRot="1" noChangeAspect="1" noMove="1" noResize="1" noEditPoints="1" noAdjustHandles="1" noChangeArrowheads="1" noChangeShapeType="1" noTextEdit="1"/>
              </p:cNvSpPr>
              <p:nvPr/>
            </p:nvSpPr>
            <p:spPr>
              <a:xfrm>
                <a:off x="2875722" y="2879547"/>
                <a:ext cx="1284967" cy="276999"/>
              </a:xfrm>
              <a:prstGeom prst="rect">
                <a:avLst/>
              </a:prstGeom>
              <a:blipFill>
                <a:blip r:embed="rId2"/>
                <a:stretch>
                  <a:fillRect l="-3922" r="-3922" b="-26087"/>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CD7443EB-B5BD-384C-99EF-9C7D90243FFE}"/>
                  </a:ext>
                </a:extLst>
              </p:cNvPr>
              <p:cNvSpPr txBox="1"/>
              <p:nvPr/>
            </p:nvSpPr>
            <p:spPr>
              <a:xfrm>
                <a:off x="2875721" y="3239117"/>
                <a:ext cx="12849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𝑜</m:t>
                          </m:r>
                        </m:sub>
                      </m:sSub>
                      <m:r>
                        <a:rPr lang="es-ES" b="0" i="1" smtClean="0">
                          <a:latin typeface="Cambria Math" panose="02040503050406030204" pitchFamily="18" charset="0"/>
                        </a:rPr>
                        <m:t>:</m:t>
                      </m:r>
                      <m:r>
                        <a:rPr lang="es-ES" b="0" i="1" smtClean="0">
                          <a:latin typeface="Cambria Math" panose="02040503050406030204" pitchFamily="18" charset="0"/>
                        </a:rPr>
                        <m:t>𝑝</m:t>
                      </m:r>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0,25</m:t>
                      </m:r>
                    </m:oMath>
                  </m:oMathPara>
                </a14:m>
                <a:endParaRPr lang="es-CL" dirty="0"/>
              </a:p>
            </p:txBody>
          </p:sp>
        </mc:Choice>
        <mc:Fallback xmlns="">
          <p:sp>
            <p:nvSpPr>
              <p:cNvPr id="11" name="CuadroTexto 10">
                <a:extLst>
                  <a:ext uri="{FF2B5EF4-FFF2-40B4-BE49-F238E27FC236}">
                    <a16:creationId xmlns:a16="http://schemas.microsoft.com/office/drawing/2014/main" id="{CD7443EB-B5BD-384C-99EF-9C7D90243FFE}"/>
                  </a:ext>
                </a:extLst>
              </p:cNvPr>
              <p:cNvSpPr txBox="1">
                <a:spLocks noRot="1" noChangeAspect="1" noMove="1" noResize="1" noEditPoints="1" noAdjustHandles="1" noChangeArrowheads="1" noChangeShapeType="1" noTextEdit="1"/>
              </p:cNvSpPr>
              <p:nvPr/>
            </p:nvSpPr>
            <p:spPr>
              <a:xfrm>
                <a:off x="2875721" y="3239117"/>
                <a:ext cx="1284967" cy="276999"/>
              </a:xfrm>
              <a:prstGeom prst="rect">
                <a:avLst/>
              </a:prstGeom>
              <a:blipFill>
                <a:blip r:embed="rId3"/>
                <a:stretch>
                  <a:fillRect l="-3922" r="-3922" b="-26087"/>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834AFF4C-A65D-8947-B88F-D04BB228BFB8}"/>
                  </a:ext>
                </a:extLst>
              </p:cNvPr>
              <p:cNvSpPr txBox="1"/>
              <p:nvPr/>
            </p:nvSpPr>
            <p:spPr>
              <a:xfrm>
                <a:off x="6188765" y="2984793"/>
                <a:ext cx="9319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i="1" smtClean="0">
                          <a:latin typeface="Cambria Math" panose="02040503050406030204" pitchFamily="18" charset="0"/>
                          <a:ea typeface="Cambria Math" panose="02040503050406030204" pitchFamily="18" charset="0"/>
                        </a:rPr>
                        <m:t>𝛼</m:t>
                      </m:r>
                      <m:r>
                        <a:rPr lang="es-ES" b="0" i="1" smtClean="0">
                          <a:latin typeface="Cambria Math" panose="02040503050406030204" pitchFamily="18" charset="0"/>
                          <a:ea typeface="Cambria Math" panose="02040503050406030204" pitchFamily="18" charset="0"/>
                        </a:rPr>
                        <m:t>=0,05</m:t>
                      </m:r>
                    </m:oMath>
                  </m:oMathPara>
                </a14:m>
                <a:endParaRPr lang="es-CL" dirty="0"/>
              </a:p>
            </p:txBody>
          </p:sp>
        </mc:Choice>
        <mc:Fallback xmlns="">
          <p:sp>
            <p:nvSpPr>
              <p:cNvPr id="7" name="CuadroTexto 6">
                <a:extLst>
                  <a:ext uri="{FF2B5EF4-FFF2-40B4-BE49-F238E27FC236}">
                    <a16:creationId xmlns:a16="http://schemas.microsoft.com/office/drawing/2014/main" id="{834AFF4C-A65D-8947-B88F-D04BB228BFB8}"/>
                  </a:ext>
                </a:extLst>
              </p:cNvPr>
              <p:cNvSpPr txBox="1">
                <a:spLocks noRot="1" noChangeAspect="1" noMove="1" noResize="1" noEditPoints="1" noAdjustHandles="1" noChangeArrowheads="1" noChangeShapeType="1" noTextEdit="1"/>
              </p:cNvSpPr>
              <p:nvPr/>
            </p:nvSpPr>
            <p:spPr>
              <a:xfrm>
                <a:off x="6188765" y="2984793"/>
                <a:ext cx="931922" cy="276999"/>
              </a:xfrm>
              <a:prstGeom prst="rect">
                <a:avLst/>
              </a:prstGeom>
              <a:blipFill>
                <a:blip r:embed="rId4"/>
                <a:stretch>
                  <a:fillRect l="-4054" r="-5405" b="-9091"/>
                </a:stretch>
              </a:blipFill>
            </p:spPr>
            <p:txBody>
              <a:bodyPr/>
              <a:lstStyle/>
              <a:p>
                <a:r>
                  <a:rPr lang="es-CL">
                    <a:noFill/>
                  </a:rPr>
                  <a:t> </a:t>
                </a:r>
              </a:p>
            </p:txBody>
          </p:sp>
        </mc:Fallback>
      </mc:AlternateContent>
      <p:sp>
        <p:nvSpPr>
          <p:cNvPr id="12" name="Rectángulo 11">
            <a:extLst>
              <a:ext uri="{FF2B5EF4-FFF2-40B4-BE49-F238E27FC236}">
                <a16:creationId xmlns:a16="http://schemas.microsoft.com/office/drawing/2014/main" id="{3835227E-6E29-8847-A3A3-312672483CB8}"/>
              </a:ext>
            </a:extLst>
          </p:cNvPr>
          <p:cNvSpPr/>
          <p:nvPr/>
        </p:nvSpPr>
        <p:spPr>
          <a:xfrm>
            <a:off x="2314222" y="3847861"/>
            <a:ext cx="8738726" cy="707886"/>
          </a:xfrm>
          <a:prstGeom prst="rect">
            <a:avLst/>
          </a:prstGeom>
        </p:spPr>
        <p:txBody>
          <a:bodyPr wrap="square">
            <a:spAutoFit/>
          </a:bodyPr>
          <a:lstStyle/>
          <a:p>
            <a:pPr algn="just"/>
            <a:r>
              <a:rPr lang="es-ES" sz="2000" b="1" dirty="0">
                <a:solidFill>
                  <a:schemeClr val="accent6">
                    <a:lumMod val="50000"/>
                  </a:schemeClr>
                </a:solidFill>
              </a:rPr>
              <a:t>3.- Identificar el Estadístico que nos ayudara a definir si la hipótesis sobre la proporción de vainas amarillas.</a:t>
            </a:r>
            <a:endParaRPr lang="el-GR" sz="2000"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09938578-3DEB-634C-A0D0-C8FBE2B18947}"/>
                  </a:ext>
                </a:extLst>
              </p:cNvPr>
              <p:cNvSpPr txBox="1"/>
              <p:nvPr/>
            </p:nvSpPr>
            <p:spPr>
              <a:xfrm>
                <a:off x="4864360" y="4963816"/>
                <a:ext cx="1527854" cy="871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𝑍</m:t>
                      </m:r>
                      <m:r>
                        <a:rPr lang="es-ES" b="0" i="1" smtClean="0">
                          <a:latin typeface="Cambria Math" panose="02040503050406030204" pitchFamily="18" charset="0"/>
                        </a:rPr>
                        <m:t>=</m:t>
                      </m:r>
                      <m:f>
                        <m:fPr>
                          <m:ctrlPr>
                            <a:rPr lang="es-ES" b="0" i="1" smtClean="0">
                              <a:latin typeface="Cambria Math" panose="02040503050406030204" pitchFamily="18" charset="0"/>
                            </a:rPr>
                          </m:ctrlPr>
                        </m:fPr>
                        <m:num>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𝑝</m:t>
                              </m:r>
                            </m:e>
                          </m:acc>
                          <m:r>
                            <a:rPr lang="es-ES" b="0" i="1" smtClean="0">
                              <a:latin typeface="Cambria Math" panose="02040503050406030204" pitchFamily="18" charset="0"/>
                            </a:rPr>
                            <m:t>−</m:t>
                          </m:r>
                          <m:r>
                            <a:rPr lang="es-ES" b="0" i="1" smtClean="0">
                              <a:latin typeface="Cambria Math" panose="02040503050406030204" pitchFamily="18" charset="0"/>
                            </a:rPr>
                            <m:t>𝑝</m:t>
                          </m:r>
                        </m:num>
                        <m:den>
                          <m:rad>
                            <m:radPr>
                              <m:degHide m:val="on"/>
                              <m:ctrlPr>
                                <a:rPr lang="es-ES" b="0" i="1" smtClean="0">
                                  <a:latin typeface="Cambria Math" panose="02040503050406030204" pitchFamily="18" charset="0"/>
                                </a:rPr>
                              </m:ctrlPr>
                            </m:radPr>
                            <m:deg/>
                            <m:e>
                              <m:f>
                                <m:fPr>
                                  <m:ctrlPr>
                                    <a:rPr lang="es-ES" b="0" i="1" smtClean="0">
                                      <a:latin typeface="Cambria Math" panose="02040503050406030204" pitchFamily="18" charset="0"/>
                                    </a:rPr>
                                  </m:ctrlPr>
                                </m:fPr>
                                <m:num>
                                  <m:r>
                                    <a:rPr lang="es-ES" b="0" i="1" smtClean="0">
                                      <a:latin typeface="Cambria Math" panose="02040503050406030204" pitchFamily="18" charset="0"/>
                                    </a:rPr>
                                    <m:t>𝑝</m:t>
                                  </m:r>
                                  <m:r>
                                    <a:rPr lang="es-ES" b="0" i="1" smtClean="0">
                                      <a:latin typeface="Cambria Math" panose="02040503050406030204" pitchFamily="18" charset="0"/>
                                    </a:rPr>
                                    <m:t>(1−</m:t>
                                  </m:r>
                                  <m:r>
                                    <a:rPr lang="es-ES" b="0" i="1" smtClean="0">
                                      <a:latin typeface="Cambria Math" panose="02040503050406030204" pitchFamily="18" charset="0"/>
                                    </a:rPr>
                                    <m:t>𝑝</m:t>
                                  </m:r>
                                  <m:r>
                                    <a:rPr lang="es-ES" b="0" i="1" smtClean="0">
                                      <a:latin typeface="Cambria Math" panose="02040503050406030204" pitchFamily="18" charset="0"/>
                                    </a:rPr>
                                    <m:t>)</m:t>
                                  </m:r>
                                </m:num>
                                <m:den>
                                  <m:r>
                                    <a:rPr lang="es-ES" b="0" i="1" smtClean="0">
                                      <a:latin typeface="Cambria Math" panose="02040503050406030204" pitchFamily="18" charset="0"/>
                                    </a:rPr>
                                    <m:t>𝑛</m:t>
                                  </m:r>
                                </m:den>
                              </m:f>
                            </m:e>
                          </m:rad>
                        </m:den>
                      </m:f>
                    </m:oMath>
                  </m:oMathPara>
                </a14:m>
                <a:endParaRPr lang="es-CL" dirty="0"/>
              </a:p>
            </p:txBody>
          </p:sp>
        </mc:Choice>
        <mc:Fallback xmlns="">
          <p:sp>
            <p:nvSpPr>
              <p:cNvPr id="13" name="CuadroTexto 12">
                <a:extLst>
                  <a:ext uri="{FF2B5EF4-FFF2-40B4-BE49-F238E27FC236}">
                    <a16:creationId xmlns:a16="http://schemas.microsoft.com/office/drawing/2014/main" id="{09938578-3DEB-634C-A0D0-C8FBE2B18947}"/>
                  </a:ext>
                </a:extLst>
              </p:cNvPr>
              <p:cNvSpPr txBox="1">
                <a:spLocks noRot="1" noChangeAspect="1" noMove="1" noResize="1" noEditPoints="1" noAdjustHandles="1" noChangeArrowheads="1" noChangeShapeType="1" noTextEdit="1"/>
              </p:cNvSpPr>
              <p:nvPr/>
            </p:nvSpPr>
            <p:spPr>
              <a:xfrm>
                <a:off x="4864360" y="4963816"/>
                <a:ext cx="1527854" cy="871842"/>
              </a:xfrm>
              <a:prstGeom prst="rect">
                <a:avLst/>
              </a:prstGeom>
              <a:blipFill>
                <a:blip r:embed="rId5"/>
                <a:stretch>
                  <a:fillRect l="-3306" t="-7143" r="-4959" b="-1429"/>
                </a:stretch>
              </a:blipFill>
            </p:spPr>
            <p:txBody>
              <a:bodyPr/>
              <a:lstStyle/>
              <a:p>
                <a:r>
                  <a:rPr lang="es-CL">
                    <a:noFill/>
                  </a:rPr>
                  <a:t> </a:t>
                </a:r>
              </a:p>
            </p:txBody>
          </p:sp>
        </mc:Fallback>
      </mc:AlternateContent>
    </p:spTree>
    <p:extLst>
      <p:ext uri="{BB962C8B-B14F-4D97-AF65-F5344CB8AC3E}">
        <p14:creationId xmlns:p14="http://schemas.microsoft.com/office/powerpoint/2010/main" val="1521287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Ejercicio</a:t>
            </a:r>
          </a:p>
        </p:txBody>
      </p:sp>
      <p:sp>
        <p:nvSpPr>
          <p:cNvPr id="17" name="Rectángulo 16">
            <a:extLst>
              <a:ext uri="{FF2B5EF4-FFF2-40B4-BE49-F238E27FC236}">
                <a16:creationId xmlns:a16="http://schemas.microsoft.com/office/drawing/2014/main" id="{64CB20A3-C461-524A-B316-1A706C074A9A}"/>
              </a:ext>
            </a:extLst>
          </p:cNvPr>
          <p:cNvSpPr/>
          <p:nvPr/>
        </p:nvSpPr>
        <p:spPr>
          <a:xfrm>
            <a:off x="2314223" y="1397675"/>
            <a:ext cx="8738726" cy="400110"/>
          </a:xfrm>
          <a:prstGeom prst="rect">
            <a:avLst/>
          </a:prstGeom>
        </p:spPr>
        <p:txBody>
          <a:bodyPr wrap="square">
            <a:spAutoFit/>
          </a:bodyPr>
          <a:lstStyle/>
          <a:p>
            <a:pPr algn="just"/>
            <a:r>
              <a:rPr lang="es-CL" sz="2000" b="1" dirty="0">
                <a:solidFill>
                  <a:srgbClr val="222222"/>
                </a:solidFill>
              </a:rPr>
              <a:t>Ejercicio</a:t>
            </a:r>
            <a:r>
              <a:rPr lang="es-CL" sz="2000" dirty="0">
                <a:solidFill>
                  <a:srgbClr val="222222"/>
                </a:solidFill>
              </a:rPr>
              <a:t>: </a:t>
            </a:r>
            <a:r>
              <a:rPr lang="es-CL" sz="2000" b="1" dirty="0">
                <a:solidFill>
                  <a:srgbClr val="FF0000"/>
                </a:solidFill>
              </a:rPr>
              <a:t>Experimento genético de Mendel</a:t>
            </a:r>
            <a:endParaRPr lang="es-CL" sz="2000" b="1" i="0" dirty="0">
              <a:solidFill>
                <a:srgbClr val="FF0000"/>
              </a:solidFill>
              <a:effectLst/>
            </a:endParaRPr>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09938578-3DEB-634C-A0D0-C8FBE2B18947}"/>
                  </a:ext>
                </a:extLst>
              </p:cNvPr>
              <p:cNvSpPr txBox="1"/>
              <p:nvPr/>
            </p:nvSpPr>
            <p:spPr>
              <a:xfrm>
                <a:off x="3280259" y="2813045"/>
                <a:ext cx="1527854" cy="871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𝑍</m:t>
                      </m:r>
                      <m:r>
                        <a:rPr lang="es-ES" b="0" i="1" smtClean="0">
                          <a:latin typeface="Cambria Math" panose="02040503050406030204" pitchFamily="18" charset="0"/>
                        </a:rPr>
                        <m:t>=</m:t>
                      </m:r>
                      <m:f>
                        <m:fPr>
                          <m:ctrlPr>
                            <a:rPr lang="es-ES" b="0" i="1" smtClean="0">
                              <a:latin typeface="Cambria Math" panose="02040503050406030204" pitchFamily="18" charset="0"/>
                            </a:rPr>
                          </m:ctrlPr>
                        </m:fPr>
                        <m:num>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𝑝</m:t>
                              </m:r>
                            </m:e>
                          </m:acc>
                          <m:r>
                            <a:rPr lang="es-ES" b="0" i="1" smtClean="0">
                              <a:latin typeface="Cambria Math" panose="02040503050406030204" pitchFamily="18" charset="0"/>
                            </a:rPr>
                            <m:t>−</m:t>
                          </m:r>
                          <m:r>
                            <a:rPr lang="es-ES" b="0" i="1" smtClean="0">
                              <a:latin typeface="Cambria Math" panose="02040503050406030204" pitchFamily="18" charset="0"/>
                            </a:rPr>
                            <m:t>𝑝</m:t>
                          </m:r>
                        </m:num>
                        <m:den>
                          <m:rad>
                            <m:radPr>
                              <m:degHide m:val="on"/>
                              <m:ctrlPr>
                                <a:rPr lang="es-ES" b="0" i="1" smtClean="0">
                                  <a:latin typeface="Cambria Math" panose="02040503050406030204" pitchFamily="18" charset="0"/>
                                </a:rPr>
                              </m:ctrlPr>
                            </m:radPr>
                            <m:deg/>
                            <m:e>
                              <m:f>
                                <m:fPr>
                                  <m:ctrlPr>
                                    <a:rPr lang="es-ES" b="0" i="1" smtClean="0">
                                      <a:latin typeface="Cambria Math" panose="02040503050406030204" pitchFamily="18" charset="0"/>
                                    </a:rPr>
                                  </m:ctrlPr>
                                </m:fPr>
                                <m:num>
                                  <m:r>
                                    <a:rPr lang="es-ES" b="0" i="1" smtClean="0">
                                      <a:latin typeface="Cambria Math" panose="02040503050406030204" pitchFamily="18" charset="0"/>
                                    </a:rPr>
                                    <m:t>𝑝</m:t>
                                  </m:r>
                                  <m:r>
                                    <a:rPr lang="es-ES" b="0" i="1" smtClean="0">
                                      <a:latin typeface="Cambria Math" panose="02040503050406030204" pitchFamily="18" charset="0"/>
                                    </a:rPr>
                                    <m:t>(1−</m:t>
                                  </m:r>
                                  <m:r>
                                    <a:rPr lang="es-ES" b="0" i="1" smtClean="0">
                                      <a:latin typeface="Cambria Math" panose="02040503050406030204" pitchFamily="18" charset="0"/>
                                    </a:rPr>
                                    <m:t>𝑝</m:t>
                                  </m:r>
                                  <m:r>
                                    <a:rPr lang="es-ES" b="0" i="1" smtClean="0">
                                      <a:latin typeface="Cambria Math" panose="02040503050406030204" pitchFamily="18" charset="0"/>
                                    </a:rPr>
                                    <m:t>)</m:t>
                                  </m:r>
                                </m:num>
                                <m:den>
                                  <m:r>
                                    <a:rPr lang="es-ES" b="0" i="1" smtClean="0">
                                      <a:latin typeface="Cambria Math" panose="02040503050406030204" pitchFamily="18" charset="0"/>
                                    </a:rPr>
                                    <m:t>𝑛</m:t>
                                  </m:r>
                                </m:den>
                              </m:f>
                            </m:e>
                          </m:rad>
                        </m:den>
                      </m:f>
                    </m:oMath>
                  </m:oMathPara>
                </a14:m>
                <a:endParaRPr lang="es-CL" dirty="0"/>
              </a:p>
            </p:txBody>
          </p:sp>
        </mc:Choice>
        <mc:Fallback xmlns="">
          <p:sp>
            <p:nvSpPr>
              <p:cNvPr id="13" name="CuadroTexto 12">
                <a:extLst>
                  <a:ext uri="{FF2B5EF4-FFF2-40B4-BE49-F238E27FC236}">
                    <a16:creationId xmlns:a16="http://schemas.microsoft.com/office/drawing/2014/main" id="{09938578-3DEB-634C-A0D0-C8FBE2B18947}"/>
                  </a:ext>
                </a:extLst>
              </p:cNvPr>
              <p:cNvSpPr txBox="1">
                <a:spLocks noRot="1" noChangeAspect="1" noMove="1" noResize="1" noEditPoints="1" noAdjustHandles="1" noChangeArrowheads="1" noChangeShapeType="1" noTextEdit="1"/>
              </p:cNvSpPr>
              <p:nvPr/>
            </p:nvSpPr>
            <p:spPr>
              <a:xfrm>
                <a:off x="3280259" y="2813045"/>
                <a:ext cx="1527854" cy="871842"/>
              </a:xfrm>
              <a:prstGeom prst="rect">
                <a:avLst/>
              </a:prstGeom>
              <a:blipFill>
                <a:blip r:embed="rId2"/>
                <a:stretch>
                  <a:fillRect l="-3306" t="-7246" r="-4959" b="-2899"/>
                </a:stretch>
              </a:blipFill>
            </p:spPr>
            <p:txBody>
              <a:bodyPr/>
              <a:lstStyle/>
              <a:p>
                <a:r>
                  <a:rPr lang="es-CL">
                    <a:noFill/>
                  </a:rPr>
                  <a:t> </a:t>
                </a:r>
              </a:p>
            </p:txBody>
          </p:sp>
        </mc:Fallback>
      </mc:AlternateContent>
      <p:sp>
        <p:nvSpPr>
          <p:cNvPr id="14" name="Rectángulo 13">
            <a:extLst>
              <a:ext uri="{FF2B5EF4-FFF2-40B4-BE49-F238E27FC236}">
                <a16:creationId xmlns:a16="http://schemas.microsoft.com/office/drawing/2014/main" id="{D6D257F8-1CD7-D342-A0A8-B534EE1FD71A}"/>
              </a:ext>
            </a:extLst>
          </p:cNvPr>
          <p:cNvSpPr/>
          <p:nvPr/>
        </p:nvSpPr>
        <p:spPr>
          <a:xfrm>
            <a:off x="2314222" y="2154001"/>
            <a:ext cx="8738726" cy="400110"/>
          </a:xfrm>
          <a:prstGeom prst="rect">
            <a:avLst/>
          </a:prstGeom>
        </p:spPr>
        <p:txBody>
          <a:bodyPr wrap="square">
            <a:spAutoFit/>
          </a:bodyPr>
          <a:lstStyle/>
          <a:p>
            <a:pPr algn="just"/>
            <a:r>
              <a:rPr lang="es-ES" sz="2000" b="1" dirty="0">
                <a:solidFill>
                  <a:schemeClr val="accent6">
                    <a:lumMod val="50000"/>
                  </a:schemeClr>
                </a:solidFill>
              </a:rPr>
              <a:t>4.- Calcular el estadístico Z.</a:t>
            </a:r>
            <a:endParaRPr lang="el-GR" sz="2000"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1240F435-50D9-114E-BDF9-245F030D84A8}"/>
                  </a:ext>
                </a:extLst>
              </p:cNvPr>
              <p:cNvSpPr txBox="1"/>
              <p:nvPr/>
            </p:nvSpPr>
            <p:spPr>
              <a:xfrm>
                <a:off x="6096000" y="2813045"/>
                <a:ext cx="2499915" cy="870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𝑍</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0,262−0,25</m:t>
                          </m:r>
                        </m:num>
                        <m:den>
                          <m:rad>
                            <m:radPr>
                              <m:degHide m:val="on"/>
                              <m:ctrlPr>
                                <a:rPr lang="es-ES" b="0" i="1" smtClean="0">
                                  <a:latin typeface="Cambria Math" panose="02040503050406030204" pitchFamily="18" charset="0"/>
                                </a:rPr>
                              </m:ctrlPr>
                            </m:radPr>
                            <m:deg/>
                            <m:e>
                              <m:f>
                                <m:fPr>
                                  <m:ctrlPr>
                                    <a:rPr lang="es-ES" b="0" i="1" smtClean="0">
                                      <a:latin typeface="Cambria Math" panose="02040503050406030204" pitchFamily="18" charset="0"/>
                                    </a:rPr>
                                  </m:ctrlPr>
                                </m:fPr>
                                <m:num>
                                  <m:r>
                                    <a:rPr lang="es-ES" b="0" i="1" smtClean="0">
                                      <a:latin typeface="Cambria Math" panose="02040503050406030204" pitchFamily="18" charset="0"/>
                                    </a:rPr>
                                    <m:t>0,25∗0,75</m:t>
                                  </m:r>
                                </m:num>
                                <m:den>
                                  <m:r>
                                    <a:rPr lang="es-ES" b="0" i="1" smtClean="0">
                                      <a:latin typeface="Cambria Math" panose="02040503050406030204" pitchFamily="18" charset="0"/>
                                    </a:rPr>
                                    <m:t>580</m:t>
                                  </m:r>
                                </m:den>
                              </m:f>
                            </m:e>
                          </m:rad>
                        </m:den>
                      </m:f>
                      <m:r>
                        <a:rPr lang="es-ES" b="0" i="1" smtClean="0">
                          <a:latin typeface="Cambria Math" panose="02040503050406030204" pitchFamily="18" charset="0"/>
                        </a:rPr>
                        <m:t>=0,67</m:t>
                      </m:r>
                    </m:oMath>
                  </m:oMathPara>
                </a14:m>
                <a:endParaRPr lang="es-CL" dirty="0"/>
              </a:p>
            </p:txBody>
          </p:sp>
        </mc:Choice>
        <mc:Fallback xmlns="">
          <p:sp>
            <p:nvSpPr>
              <p:cNvPr id="15" name="CuadroTexto 14">
                <a:extLst>
                  <a:ext uri="{FF2B5EF4-FFF2-40B4-BE49-F238E27FC236}">
                    <a16:creationId xmlns:a16="http://schemas.microsoft.com/office/drawing/2014/main" id="{1240F435-50D9-114E-BDF9-245F030D84A8}"/>
                  </a:ext>
                </a:extLst>
              </p:cNvPr>
              <p:cNvSpPr txBox="1">
                <a:spLocks noRot="1" noChangeAspect="1" noMove="1" noResize="1" noEditPoints="1" noAdjustHandles="1" noChangeArrowheads="1" noChangeShapeType="1" noTextEdit="1"/>
              </p:cNvSpPr>
              <p:nvPr/>
            </p:nvSpPr>
            <p:spPr>
              <a:xfrm>
                <a:off x="6096000" y="2813045"/>
                <a:ext cx="2499915" cy="870559"/>
              </a:xfrm>
              <a:prstGeom prst="rect">
                <a:avLst/>
              </a:prstGeom>
              <a:blipFill>
                <a:blip r:embed="rId3"/>
                <a:stretch>
                  <a:fillRect l="-2030" t="-1449" r="-2030" b="-5797"/>
                </a:stretch>
              </a:blipFill>
            </p:spPr>
            <p:txBody>
              <a:bodyPr/>
              <a:lstStyle/>
              <a:p>
                <a:r>
                  <a:rPr lang="es-CL">
                    <a:noFill/>
                  </a:rPr>
                  <a:t> </a:t>
                </a:r>
              </a:p>
            </p:txBody>
          </p:sp>
        </mc:Fallback>
      </mc:AlternateContent>
    </p:spTree>
    <p:extLst>
      <p:ext uri="{BB962C8B-B14F-4D97-AF65-F5344CB8AC3E}">
        <p14:creationId xmlns:p14="http://schemas.microsoft.com/office/powerpoint/2010/main" val="795349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Definiciones</a:t>
            </a:r>
          </a:p>
        </p:txBody>
      </p:sp>
      <p:sp>
        <p:nvSpPr>
          <p:cNvPr id="10" name="Rectángulo 9">
            <a:extLst>
              <a:ext uri="{FF2B5EF4-FFF2-40B4-BE49-F238E27FC236}">
                <a16:creationId xmlns:a16="http://schemas.microsoft.com/office/drawing/2014/main" id="{63D0C310-60F9-F143-AE6E-E48FBC72CEDF}"/>
              </a:ext>
            </a:extLst>
          </p:cNvPr>
          <p:cNvSpPr/>
          <p:nvPr/>
        </p:nvSpPr>
        <p:spPr>
          <a:xfrm>
            <a:off x="1620982" y="1550406"/>
            <a:ext cx="9570183" cy="646331"/>
          </a:xfrm>
          <a:prstGeom prst="rect">
            <a:avLst/>
          </a:prstGeom>
        </p:spPr>
        <p:txBody>
          <a:bodyPr wrap="square">
            <a:spAutoFit/>
          </a:bodyPr>
          <a:lstStyle/>
          <a:p>
            <a:pPr algn="just"/>
            <a:r>
              <a:rPr lang="es-CL" dirty="0"/>
              <a:t>En estadística, una </a:t>
            </a:r>
            <a:r>
              <a:rPr lang="es-CL" b="1" dirty="0"/>
              <a:t>hipótesis</a:t>
            </a:r>
            <a:r>
              <a:rPr lang="es-CL" dirty="0"/>
              <a:t>, es una aseveración o afirmación acerca de una propiedad de una población.</a:t>
            </a:r>
          </a:p>
        </p:txBody>
      </p:sp>
      <p:sp>
        <p:nvSpPr>
          <p:cNvPr id="16" name="Rectángulo 15">
            <a:extLst>
              <a:ext uri="{FF2B5EF4-FFF2-40B4-BE49-F238E27FC236}">
                <a16:creationId xmlns:a16="http://schemas.microsoft.com/office/drawing/2014/main" id="{AE20337E-F738-1247-B856-744A5887EE7E}"/>
              </a:ext>
            </a:extLst>
          </p:cNvPr>
          <p:cNvSpPr/>
          <p:nvPr/>
        </p:nvSpPr>
        <p:spPr>
          <a:xfrm>
            <a:off x="1620982" y="2469433"/>
            <a:ext cx="9570183" cy="646331"/>
          </a:xfrm>
          <a:prstGeom prst="rect">
            <a:avLst/>
          </a:prstGeom>
        </p:spPr>
        <p:txBody>
          <a:bodyPr wrap="square">
            <a:spAutoFit/>
          </a:bodyPr>
          <a:lstStyle/>
          <a:p>
            <a:pPr algn="just"/>
            <a:r>
              <a:rPr lang="es-ES" dirty="0"/>
              <a:t>Una </a:t>
            </a:r>
            <a:r>
              <a:rPr lang="es-ES" b="1" dirty="0"/>
              <a:t>prueba de hipótesis</a:t>
            </a:r>
            <a:r>
              <a:rPr lang="es-ES" dirty="0"/>
              <a:t> (o prueba de significancia) es un procedimiento estándar para probar una aseveración acerca de una propiedad de una población.</a:t>
            </a:r>
            <a:endParaRPr lang="es-CL" b="1" dirty="0"/>
          </a:p>
        </p:txBody>
      </p:sp>
      <p:sp>
        <p:nvSpPr>
          <p:cNvPr id="14" name="Rectángulo 13">
            <a:extLst>
              <a:ext uri="{FF2B5EF4-FFF2-40B4-BE49-F238E27FC236}">
                <a16:creationId xmlns:a16="http://schemas.microsoft.com/office/drawing/2014/main" id="{C8794871-F143-1B45-B72C-6718DA9AB892}"/>
              </a:ext>
            </a:extLst>
          </p:cNvPr>
          <p:cNvSpPr/>
          <p:nvPr/>
        </p:nvSpPr>
        <p:spPr>
          <a:xfrm>
            <a:off x="1594425" y="3388460"/>
            <a:ext cx="9517075" cy="646331"/>
          </a:xfrm>
          <a:prstGeom prst="rect">
            <a:avLst/>
          </a:prstGeom>
        </p:spPr>
        <p:txBody>
          <a:bodyPr wrap="square">
            <a:spAutoFit/>
          </a:bodyPr>
          <a:lstStyle/>
          <a:p>
            <a:pPr algn="just"/>
            <a:r>
              <a:rPr lang="es-CL" dirty="0"/>
              <a:t>Ejemplos de hipótesis que pueden someterse a prueba por medio de los procedimientos que se estudiarán en esta clase.</a:t>
            </a:r>
          </a:p>
        </p:txBody>
      </p:sp>
      <p:sp>
        <p:nvSpPr>
          <p:cNvPr id="9" name="Rectángulo 8">
            <a:extLst>
              <a:ext uri="{FF2B5EF4-FFF2-40B4-BE49-F238E27FC236}">
                <a16:creationId xmlns:a16="http://schemas.microsoft.com/office/drawing/2014/main" id="{4D28DA57-35AB-F248-A0B4-5EFD830C23DE}"/>
              </a:ext>
            </a:extLst>
          </p:cNvPr>
          <p:cNvSpPr/>
          <p:nvPr/>
        </p:nvSpPr>
        <p:spPr>
          <a:xfrm>
            <a:off x="1567872" y="4159670"/>
            <a:ext cx="9570183" cy="1477328"/>
          </a:xfrm>
          <a:prstGeom prst="rect">
            <a:avLst/>
          </a:prstGeom>
        </p:spPr>
        <p:txBody>
          <a:bodyPr wrap="square">
            <a:spAutoFit/>
          </a:bodyPr>
          <a:lstStyle/>
          <a:p>
            <a:pPr marL="285750" indent="-285750" algn="just">
              <a:buFont typeface="Arial" panose="020B0604020202020204" pitchFamily="34" charset="0"/>
              <a:buChar char="•"/>
            </a:pPr>
            <a:r>
              <a:rPr lang="es-CL" dirty="0"/>
              <a:t>Investigadores médicos aseveran que la Temperatura corporal media de los adultos sanos no es igual a 37 grados celcius.</a:t>
            </a:r>
          </a:p>
          <a:p>
            <a:pPr algn="just"/>
            <a:endParaRPr lang="es-CL" dirty="0"/>
          </a:p>
          <a:p>
            <a:pPr marL="285750" indent="-285750" algn="just">
              <a:buFont typeface="Arial" panose="020B0604020202020204" pitchFamily="34" charset="0"/>
              <a:buChar char="•"/>
            </a:pPr>
            <a:r>
              <a:rPr lang="es-CL" dirty="0"/>
              <a:t>En un invernadero hidropónico se quiere verificar si el porcentaje de germinación de una semilla es mayor al 90%.</a:t>
            </a:r>
            <a:endParaRPr lang="es-CL" b="1" dirty="0"/>
          </a:p>
        </p:txBody>
      </p:sp>
    </p:spTree>
    <p:extLst>
      <p:ext uri="{BB962C8B-B14F-4D97-AF65-F5344CB8AC3E}">
        <p14:creationId xmlns:p14="http://schemas.microsoft.com/office/powerpoint/2010/main" val="2372518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Ejercicio</a:t>
            </a:r>
          </a:p>
        </p:txBody>
      </p:sp>
      <p:sp>
        <p:nvSpPr>
          <p:cNvPr id="5" name="CuadroTexto 4">
            <a:extLst>
              <a:ext uri="{FF2B5EF4-FFF2-40B4-BE49-F238E27FC236}">
                <a16:creationId xmlns:a16="http://schemas.microsoft.com/office/drawing/2014/main" id="{8140D6E5-EA07-ED4A-8EDF-ECF1FDBB8F88}"/>
              </a:ext>
            </a:extLst>
          </p:cNvPr>
          <p:cNvSpPr txBox="1"/>
          <p:nvPr/>
        </p:nvSpPr>
        <p:spPr>
          <a:xfrm>
            <a:off x="6890665" y="1095231"/>
            <a:ext cx="2808675" cy="307777"/>
          </a:xfrm>
          <a:prstGeom prst="rect">
            <a:avLst/>
          </a:prstGeom>
          <a:noFill/>
        </p:spPr>
        <p:txBody>
          <a:bodyPr wrap="square" rtlCol="0">
            <a:spAutoFit/>
          </a:bodyPr>
          <a:lstStyle/>
          <a:p>
            <a:pPr algn="ctr"/>
            <a:r>
              <a:rPr lang="es-CL" sz="1400" dirty="0"/>
              <a:t>Función de Distribución N(0,1)</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9D46D8B8-4CAA-0E45-B608-3DE21D8D318D}"/>
                  </a:ext>
                </a:extLst>
              </p:cNvPr>
              <p:cNvSpPr txBox="1"/>
              <p:nvPr/>
            </p:nvSpPr>
            <p:spPr>
              <a:xfrm>
                <a:off x="2452438" y="2134484"/>
                <a:ext cx="9289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𝑍</m:t>
                      </m:r>
                      <m:r>
                        <a:rPr lang="es-ES" b="0" i="1" smtClean="0">
                          <a:latin typeface="Cambria Math" panose="02040503050406030204" pitchFamily="18" charset="0"/>
                        </a:rPr>
                        <m:t>=0,67</m:t>
                      </m:r>
                    </m:oMath>
                  </m:oMathPara>
                </a14:m>
                <a:endParaRPr lang="es-CL" dirty="0"/>
              </a:p>
            </p:txBody>
          </p:sp>
        </mc:Choice>
        <mc:Fallback xmlns="">
          <p:sp>
            <p:nvSpPr>
              <p:cNvPr id="9" name="CuadroTexto 8">
                <a:extLst>
                  <a:ext uri="{FF2B5EF4-FFF2-40B4-BE49-F238E27FC236}">
                    <a16:creationId xmlns:a16="http://schemas.microsoft.com/office/drawing/2014/main" id="{9D46D8B8-4CAA-0E45-B608-3DE21D8D318D}"/>
                  </a:ext>
                </a:extLst>
              </p:cNvPr>
              <p:cNvSpPr txBox="1">
                <a:spLocks noRot="1" noChangeAspect="1" noMove="1" noResize="1" noEditPoints="1" noAdjustHandles="1" noChangeArrowheads="1" noChangeShapeType="1" noTextEdit="1"/>
              </p:cNvSpPr>
              <p:nvPr/>
            </p:nvSpPr>
            <p:spPr>
              <a:xfrm>
                <a:off x="2452438" y="2134484"/>
                <a:ext cx="928972" cy="276999"/>
              </a:xfrm>
              <a:prstGeom prst="rect">
                <a:avLst/>
              </a:prstGeom>
              <a:blipFill>
                <a:blip r:embed="rId2"/>
                <a:stretch>
                  <a:fillRect l="-4000" r="-5333" b="-4348"/>
                </a:stretch>
              </a:blipFill>
            </p:spPr>
            <p:txBody>
              <a:bodyPr/>
              <a:lstStyle/>
              <a:p>
                <a:r>
                  <a:rPr lang="es-CL">
                    <a:noFill/>
                  </a:rPr>
                  <a:t> </a:t>
                </a:r>
              </a:p>
            </p:txBody>
          </p:sp>
        </mc:Fallback>
      </mc:AlternateContent>
      <p:sp>
        <p:nvSpPr>
          <p:cNvPr id="10" name="Rectángulo 9">
            <a:extLst>
              <a:ext uri="{FF2B5EF4-FFF2-40B4-BE49-F238E27FC236}">
                <a16:creationId xmlns:a16="http://schemas.microsoft.com/office/drawing/2014/main" id="{EF7B0939-2242-1048-9F96-96FC2E1F0F19}"/>
              </a:ext>
            </a:extLst>
          </p:cNvPr>
          <p:cNvSpPr/>
          <p:nvPr/>
        </p:nvSpPr>
        <p:spPr>
          <a:xfrm>
            <a:off x="2009423" y="1249120"/>
            <a:ext cx="4086578" cy="707886"/>
          </a:xfrm>
          <a:prstGeom prst="rect">
            <a:avLst/>
          </a:prstGeom>
        </p:spPr>
        <p:txBody>
          <a:bodyPr wrap="square">
            <a:spAutoFit/>
          </a:bodyPr>
          <a:lstStyle/>
          <a:p>
            <a:pPr marL="409575" indent="-409575" algn="just"/>
            <a:r>
              <a:rPr lang="es-ES" sz="2000" dirty="0">
                <a:solidFill>
                  <a:srgbClr val="222222"/>
                </a:solidFill>
              </a:rPr>
              <a:t>5.- </a:t>
            </a:r>
            <a:r>
              <a:rPr lang="es-ES" sz="2000" b="1" dirty="0">
                <a:solidFill>
                  <a:schemeClr val="accent6">
                    <a:lumMod val="50000"/>
                  </a:schemeClr>
                </a:solidFill>
              </a:rPr>
              <a:t>Busquemos el valor crítico en la Tabla Normal </a:t>
            </a:r>
            <a:r>
              <a:rPr lang="es-ES" sz="2000" b="1" dirty="0" err="1">
                <a:solidFill>
                  <a:schemeClr val="accent6">
                    <a:lumMod val="50000"/>
                  </a:schemeClr>
                </a:solidFill>
              </a:rPr>
              <a:t>Standar</a:t>
            </a:r>
            <a:endParaRPr lang="el-GR" sz="2000"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BA9352F0-F879-574B-91E2-D5D3D403F369}"/>
                  </a:ext>
                </a:extLst>
              </p:cNvPr>
              <p:cNvSpPr txBox="1"/>
              <p:nvPr/>
            </p:nvSpPr>
            <p:spPr>
              <a:xfrm>
                <a:off x="2401971" y="2739088"/>
                <a:ext cx="3517373" cy="384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𝑉𝑎𝑙𝑜𝑟</m:t>
                      </m:r>
                      <m:r>
                        <a:rPr lang="es-ES" b="0" i="1" smtClean="0">
                          <a:latin typeface="Cambria Math" panose="02040503050406030204" pitchFamily="18" charset="0"/>
                        </a:rPr>
                        <m:t> </m:t>
                      </m:r>
                      <m:r>
                        <a:rPr lang="es-ES" b="0" i="1" smtClean="0">
                          <a:latin typeface="Cambria Math" panose="02040503050406030204" pitchFamily="18" charset="0"/>
                        </a:rPr>
                        <m:t>𝑐𝑟</m:t>
                      </m:r>
                      <m:r>
                        <a:rPr lang="es-ES" i="1">
                          <a:latin typeface="Cambria Math" panose="02040503050406030204" pitchFamily="18" charset="0"/>
                        </a:rPr>
                        <m:t>í</m:t>
                      </m:r>
                      <m:r>
                        <a:rPr lang="es-ES" b="0" i="1" smtClean="0">
                          <a:latin typeface="Cambria Math" panose="02040503050406030204" pitchFamily="18" charset="0"/>
                        </a:rPr>
                        <m:t>𝑡𝑖𝑐𝑜</m:t>
                      </m:r>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𝑍</m:t>
                          </m:r>
                        </m:e>
                        <m:sub>
                          <m:f>
                            <m:fPr>
                              <m:type m:val="skw"/>
                              <m:ctrlPr>
                                <a:rPr lang="es-ES" b="0" i="1" smtClean="0">
                                  <a:latin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𝛼</m:t>
                              </m:r>
                            </m:num>
                            <m:den>
                              <m:r>
                                <a:rPr lang="es-ES" b="0" i="1" smtClean="0">
                                  <a:latin typeface="Cambria Math" panose="02040503050406030204" pitchFamily="18" charset="0"/>
                                </a:rPr>
                                <m:t>2</m:t>
                              </m:r>
                            </m:den>
                          </m:f>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𝑍</m:t>
                          </m:r>
                        </m:e>
                        <m:sub>
                          <m:f>
                            <m:fPr>
                              <m:type m:val="skw"/>
                              <m:ctrlPr>
                                <a:rPr lang="es-ES" i="1">
                                  <a:latin typeface="Cambria Math" panose="02040503050406030204" pitchFamily="18" charset="0"/>
                                </a:rPr>
                              </m:ctrlPr>
                            </m:fPr>
                            <m:num>
                              <m:r>
                                <a:rPr lang="es-ES" b="0" i="1" smtClean="0">
                                  <a:latin typeface="Cambria Math" panose="02040503050406030204" pitchFamily="18" charset="0"/>
                                </a:rPr>
                                <m:t>0,05</m:t>
                              </m:r>
                            </m:num>
                            <m:den>
                              <m:r>
                                <a:rPr lang="es-ES" i="1">
                                  <a:latin typeface="Cambria Math" panose="02040503050406030204" pitchFamily="18" charset="0"/>
                                </a:rPr>
                                <m:t>2</m:t>
                              </m:r>
                            </m:den>
                          </m:f>
                        </m:sub>
                      </m:sSub>
                      <m:r>
                        <a:rPr lang="es-ES" b="0" i="1" smtClean="0">
                          <a:latin typeface="Cambria Math" panose="02040503050406030204" pitchFamily="18" charset="0"/>
                        </a:rPr>
                        <m:t>=1,96</m:t>
                      </m:r>
                    </m:oMath>
                  </m:oMathPara>
                </a14:m>
                <a:endParaRPr lang="es-CL" dirty="0"/>
              </a:p>
            </p:txBody>
          </p:sp>
        </mc:Choice>
        <mc:Fallback xmlns="">
          <p:sp>
            <p:nvSpPr>
              <p:cNvPr id="12" name="CuadroTexto 11">
                <a:extLst>
                  <a:ext uri="{FF2B5EF4-FFF2-40B4-BE49-F238E27FC236}">
                    <a16:creationId xmlns:a16="http://schemas.microsoft.com/office/drawing/2014/main" id="{BA9352F0-F879-574B-91E2-D5D3D403F369}"/>
                  </a:ext>
                </a:extLst>
              </p:cNvPr>
              <p:cNvSpPr txBox="1">
                <a:spLocks noRot="1" noChangeAspect="1" noMove="1" noResize="1" noEditPoints="1" noAdjustHandles="1" noChangeArrowheads="1" noChangeShapeType="1" noTextEdit="1"/>
              </p:cNvSpPr>
              <p:nvPr/>
            </p:nvSpPr>
            <p:spPr>
              <a:xfrm>
                <a:off x="2401971" y="2739088"/>
                <a:ext cx="3517373" cy="384336"/>
              </a:xfrm>
              <a:prstGeom prst="rect">
                <a:avLst/>
              </a:prstGeom>
              <a:blipFill>
                <a:blip r:embed="rId3"/>
                <a:stretch>
                  <a:fillRect l="-1439" t="-83871" r="-719" b="-167742"/>
                </a:stretch>
              </a:blipFill>
            </p:spPr>
            <p:txBody>
              <a:bodyPr/>
              <a:lstStyle/>
              <a:p>
                <a:r>
                  <a:rPr lang="es-CL">
                    <a:noFill/>
                  </a:rPr>
                  <a:t> </a:t>
                </a:r>
              </a:p>
            </p:txBody>
          </p:sp>
        </mc:Fallback>
      </mc:AlternateContent>
      <p:pic>
        <p:nvPicPr>
          <p:cNvPr id="19" name="Imagen 18" descr="Gráfico&#10;&#10;Descripción generada automáticamente">
            <a:extLst>
              <a:ext uri="{FF2B5EF4-FFF2-40B4-BE49-F238E27FC236}">
                <a16:creationId xmlns:a16="http://schemas.microsoft.com/office/drawing/2014/main" id="{68569CC6-0F0F-E04D-967E-60305733D8EB}"/>
              </a:ext>
            </a:extLst>
          </p:cNvPr>
          <p:cNvPicPr>
            <a:picLocks noChangeAspect="1"/>
          </p:cNvPicPr>
          <p:nvPr/>
        </p:nvPicPr>
        <p:blipFill rotWithShape="1">
          <a:blip r:embed="rId4"/>
          <a:srcRect l="8784" t="10746" r="4860" b="10431"/>
          <a:stretch/>
        </p:blipFill>
        <p:spPr>
          <a:xfrm>
            <a:off x="2055747" y="3551749"/>
            <a:ext cx="3195371" cy="1512960"/>
          </a:xfrm>
          <a:prstGeom prst="rect">
            <a:avLst/>
          </a:prstGeom>
        </p:spPr>
      </p:pic>
      <p:cxnSp>
        <p:nvCxnSpPr>
          <p:cNvPr id="20" name="Conector recto 19">
            <a:extLst>
              <a:ext uri="{FF2B5EF4-FFF2-40B4-BE49-F238E27FC236}">
                <a16:creationId xmlns:a16="http://schemas.microsoft.com/office/drawing/2014/main" id="{506B5FB1-B881-3446-B697-FAD13D5A31D5}"/>
              </a:ext>
            </a:extLst>
          </p:cNvPr>
          <p:cNvCxnSpPr/>
          <p:nvPr/>
        </p:nvCxnSpPr>
        <p:spPr>
          <a:xfrm>
            <a:off x="1866275" y="5076701"/>
            <a:ext cx="34374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Llamada con línea 3 20">
            <a:extLst>
              <a:ext uri="{FF2B5EF4-FFF2-40B4-BE49-F238E27FC236}">
                <a16:creationId xmlns:a16="http://schemas.microsoft.com/office/drawing/2014/main" id="{F4D877FF-52B3-194E-8604-D1EC040681D3}"/>
              </a:ext>
            </a:extLst>
          </p:cNvPr>
          <p:cNvSpPr/>
          <p:nvPr/>
        </p:nvSpPr>
        <p:spPr>
          <a:xfrm>
            <a:off x="4887995" y="4359744"/>
            <a:ext cx="953660" cy="276641"/>
          </a:xfrm>
          <a:prstGeom prst="borderCallout3">
            <a:avLst>
              <a:gd name="adj1" fmla="val 18750"/>
              <a:gd name="adj2" fmla="val -8333"/>
              <a:gd name="adj3" fmla="val 18750"/>
              <a:gd name="adj4" fmla="val -16667"/>
              <a:gd name="adj5" fmla="val 100000"/>
              <a:gd name="adj6" fmla="val -16667"/>
              <a:gd name="adj7" fmla="val 186544"/>
              <a:gd name="adj8" fmla="val -31388"/>
            </a:avLst>
          </a:prstGeom>
          <a:solidFill>
            <a:schemeClr val="accent6">
              <a:lumMod val="20000"/>
              <a:lumOff val="80000"/>
            </a:schemeClr>
          </a:solidFill>
          <a:ln w="63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00" dirty="0">
                <a:solidFill>
                  <a:schemeClr val="tx1"/>
                </a:solidFill>
              </a:rPr>
              <a:t>Región crítca</a:t>
            </a:r>
            <a:endParaRPr lang="es-CL" sz="800" dirty="0">
              <a:solidFill>
                <a:schemeClr val="tx1"/>
              </a:solidFill>
            </a:endParaRPr>
          </a:p>
        </p:txBody>
      </p:sp>
      <p:cxnSp>
        <p:nvCxnSpPr>
          <p:cNvPr id="23" name="Conector recto 22">
            <a:extLst>
              <a:ext uri="{FF2B5EF4-FFF2-40B4-BE49-F238E27FC236}">
                <a16:creationId xmlns:a16="http://schemas.microsoft.com/office/drawing/2014/main" id="{079D892F-D4F4-534A-B6B5-DCB2387BFE94}"/>
              </a:ext>
            </a:extLst>
          </p:cNvPr>
          <p:cNvCxnSpPr/>
          <p:nvPr/>
        </p:nvCxnSpPr>
        <p:spPr>
          <a:xfrm>
            <a:off x="4327301" y="4636394"/>
            <a:ext cx="0" cy="4403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2FF74013-2332-0C41-8D14-96690B6E6D0D}"/>
              </a:ext>
            </a:extLst>
          </p:cNvPr>
          <p:cNvSpPr txBox="1"/>
          <p:nvPr/>
        </p:nvSpPr>
        <p:spPr>
          <a:xfrm>
            <a:off x="4009976" y="5129858"/>
            <a:ext cx="458780" cy="276999"/>
          </a:xfrm>
          <a:prstGeom prst="rect">
            <a:avLst/>
          </a:prstGeom>
          <a:noFill/>
        </p:spPr>
        <p:txBody>
          <a:bodyPr wrap="none" rtlCol="0">
            <a:spAutoFit/>
          </a:bodyPr>
          <a:lstStyle/>
          <a:p>
            <a:r>
              <a:rPr lang="es-CL" sz="1200" dirty="0"/>
              <a:t>1,96</a:t>
            </a:r>
          </a:p>
        </p:txBody>
      </p:sp>
      <p:sp>
        <p:nvSpPr>
          <p:cNvPr id="25" name="Rectángulo 24">
            <a:extLst>
              <a:ext uri="{FF2B5EF4-FFF2-40B4-BE49-F238E27FC236}">
                <a16:creationId xmlns:a16="http://schemas.microsoft.com/office/drawing/2014/main" id="{C3509082-BD1B-5F4E-8E30-DD672D4BD9D7}"/>
              </a:ext>
            </a:extLst>
          </p:cNvPr>
          <p:cNvSpPr/>
          <p:nvPr/>
        </p:nvSpPr>
        <p:spPr>
          <a:xfrm>
            <a:off x="3338114" y="5145079"/>
            <a:ext cx="458780" cy="276999"/>
          </a:xfrm>
          <a:prstGeom prst="rect">
            <a:avLst/>
          </a:prstGeom>
        </p:spPr>
        <p:txBody>
          <a:bodyPr wrap="none">
            <a:spAutoFit/>
          </a:bodyPr>
          <a:lstStyle/>
          <a:p>
            <a:r>
              <a:rPr lang="es-CL" sz="1200" dirty="0"/>
              <a:t>0,67</a:t>
            </a:r>
            <a:endParaRPr lang="es-CL" dirty="0"/>
          </a:p>
        </p:txBody>
      </p:sp>
      <p:cxnSp>
        <p:nvCxnSpPr>
          <p:cNvPr id="27" name="Conector recto 26">
            <a:extLst>
              <a:ext uri="{FF2B5EF4-FFF2-40B4-BE49-F238E27FC236}">
                <a16:creationId xmlns:a16="http://schemas.microsoft.com/office/drawing/2014/main" id="{EE8D7612-75FB-EA4A-80FA-70EE9040C390}"/>
              </a:ext>
            </a:extLst>
          </p:cNvPr>
          <p:cNvCxnSpPr>
            <a:cxnSpLocks/>
          </p:cNvCxnSpPr>
          <p:nvPr/>
        </p:nvCxnSpPr>
        <p:spPr>
          <a:xfrm>
            <a:off x="3653432" y="4936917"/>
            <a:ext cx="1" cy="208162"/>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ángulo 31">
            <a:extLst>
              <a:ext uri="{FF2B5EF4-FFF2-40B4-BE49-F238E27FC236}">
                <a16:creationId xmlns:a16="http://schemas.microsoft.com/office/drawing/2014/main" id="{10EBF8A2-3E97-6445-A423-7A3878A56B59}"/>
              </a:ext>
            </a:extLst>
          </p:cNvPr>
          <p:cNvSpPr/>
          <p:nvPr/>
        </p:nvSpPr>
        <p:spPr>
          <a:xfrm>
            <a:off x="1832152" y="5608880"/>
            <a:ext cx="4086578" cy="1015663"/>
          </a:xfrm>
          <a:prstGeom prst="rect">
            <a:avLst/>
          </a:prstGeom>
        </p:spPr>
        <p:txBody>
          <a:bodyPr wrap="square">
            <a:spAutoFit/>
          </a:bodyPr>
          <a:lstStyle/>
          <a:p>
            <a:pPr marL="409575" indent="-409575" algn="just"/>
            <a:r>
              <a:rPr lang="es-ES" sz="2000" dirty="0">
                <a:solidFill>
                  <a:srgbClr val="222222"/>
                </a:solidFill>
              </a:rPr>
              <a:t>6.- Como el estadístico de prueba no se encuentra en la Región Crítica, </a:t>
            </a:r>
            <a:r>
              <a:rPr lang="es-ES" sz="2000" b="1" dirty="0">
                <a:solidFill>
                  <a:schemeClr val="accent6">
                    <a:lumMod val="50000"/>
                  </a:schemeClr>
                </a:solidFill>
              </a:rPr>
              <a:t>No rechazamos la hipótesis Nula.</a:t>
            </a:r>
            <a:endParaRPr lang="el-GR" sz="2000" dirty="0">
              <a:solidFill>
                <a:srgbClr val="222222"/>
              </a:solidFill>
            </a:endParaRPr>
          </a:p>
        </p:txBody>
      </p:sp>
      <p:pic>
        <p:nvPicPr>
          <p:cNvPr id="13" name="Imagen 12">
            <a:extLst>
              <a:ext uri="{FF2B5EF4-FFF2-40B4-BE49-F238E27FC236}">
                <a16:creationId xmlns:a16="http://schemas.microsoft.com/office/drawing/2014/main" id="{219F855B-44F6-D94C-8F0F-D8653209876B}"/>
              </a:ext>
            </a:extLst>
          </p:cNvPr>
          <p:cNvPicPr>
            <a:picLocks noChangeAspect="1"/>
          </p:cNvPicPr>
          <p:nvPr/>
        </p:nvPicPr>
        <p:blipFill rotWithShape="1">
          <a:blip r:embed="rId5"/>
          <a:srcRect t="20453"/>
          <a:stretch/>
        </p:blipFill>
        <p:spPr>
          <a:xfrm>
            <a:off x="6650293" y="1403008"/>
            <a:ext cx="4536000" cy="5070594"/>
          </a:xfrm>
          <a:prstGeom prst="rect">
            <a:avLst/>
          </a:prstGeom>
        </p:spPr>
      </p:pic>
      <p:sp>
        <p:nvSpPr>
          <p:cNvPr id="7" name="Rectángulo 6">
            <a:extLst>
              <a:ext uri="{FF2B5EF4-FFF2-40B4-BE49-F238E27FC236}">
                <a16:creationId xmlns:a16="http://schemas.microsoft.com/office/drawing/2014/main" id="{1D94B253-9D87-594E-85F2-536D6B4A594A}"/>
              </a:ext>
            </a:extLst>
          </p:cNvPr>
          <p:cNvSpPr/>
          <p:nvPr/>
        </p:nvSpPr>
        <p:spPr>
          <a:xfrm>
            <a:off x="9458041" y="1407914"/>
            <a:ext cx="501368" cy="52240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Rectángulo 5">
            <a:extLst>
              <a:ext uri="{FF2B5EF4-FFF2-40B4-BE49-F238E27FC236}">
                <a16:creationId xmlns:a16="http://schemas.microsoft.com/office/drawing/2014/main" id="{A667B57C-05A5-D144-806F-192B0F86E340}"/>
              </a:ext>
            </a:extLst>
          </p:cNvPr>
          <p:cNvSpPr/>
          <p:nvPr/>
        </p:nvSpPr>
        <p:spPr>
          <a:xfrm>
            <a:off x="6650293" y="3827930"/>
            <a:ext cx="4536000"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26" name="Conector recto 25">
            <a:extLst>
              <a:ext uri="{FF2B5EF4-FFF2-40B4-BE49-F238E27FC236}">
                <a16:creationId xmlns:a16="http://schemas.microsoft.com/office/drawing/2014/main" id="{5FF64E97-7E5A-2E40-A868-216249A1FAFC}"/>
              </a:ext>
            </a:extLst>
          </p:cNvPr>
          <p:cNvCxnSpPr/>
          <p:nvPr/>
        </p:nvCxnSpPr>
        <p:spPr>
          <a:xfrm>
            <a:off x="2750489" y="4636385"/>
            <a:ext cx="0" cy="4403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Llamada con línea 3 27">
            <a:extLst>
              <a:ext uri="{FF2B5EF4-FFF2-40B4-BE49-F238E27FC236}">
                <a16:creationId xmlns:a16="http://schemas.microsoft.com/office/drawing/2014/main" id="{E73BFC6F-DB3B-2249-BF9B-83D47FAF6C33}"/>
              </a:ext>
            </a:extLst>
          </p:cNvPr>
          <p:cNvSpPr/>
          <p:nvPr/>
        </p:nvSpPr>
        <p:spPr>
          <a:xfrm>
            <a:off x="1640282" y="4359743"/>
            <a:ext cx="953660" cy="276641"/>
          </a:xfrm>
          <a:prstGeom prst="borderCallout3">
            <a:avLst>
              <a:gd name="adj1" fmla="val 18750"/>
              <a:gd name="adj2" fmla="val -8333"/>
              <a:gd name="adj3" fmla="val 18750"/>
              <a:gd name="adj4" fmla="val -16667"/>
              <a:gd name="adj5" fmla="val 100000"/>
              <a:gd name="adj6" fmla="val -16667"/>
              <a:gd name="adj7" fmla="val 199635"/>
              <a:gd name="adj8" fmla="val 87280"/>
            </a:avLst>
          </a:prstGeom>
          <a:solidFill>
            <a:schemeClr val="accent6">
              <a:lumMod val="20000"/>
              <a:lumOff val="80000"/>
            </a:schemeClr>
          </a:solidFill>
          <a:ln w="63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00" dirty="0">
                <a:solidFill>
                  <a:schemeClr val="tx1"/>
                </a:solidFill>
              </a:rPr>
              <a:t>Región crítca</a:t>
            </a:r>
            <a:endParaRPr lang="es-CL" sz="800" dirty="0">
              <a:solidFill>
                <a:schemeClr val="tx1"/>
              </a:solidFill>
            </a:endParaRPr>
          </a:p>
        </p:txBody>
      </p:sp>
      <p:sp>
        <p:nvSpPr>
          <p:cNvPr id="4" name="CuadroTexto 3">
            <a:extLst>
              <a:ext uri="{FF2B5EF4-FFF2-40B4-BE49-F238E27FC236}">
                <a16:creationId xmlns:a16="http://schemas.microsoft.com/office/drawing/2014/main" id="{7F71415B-849B-BD46-ACEE-C371059D7816}"/>
              </a:ext>
            </a:extLst>
          </p:cNvPr>
          <p:cNvSpPr txBox="1"/>
          <p:nvPr/>
        </p:nvSpPr>
        <p:spPr>
          <a:xfrm>
            <a:off x="4283410" y="4856538"/>
            <a:ext cx="508473" cy="261610"/>
          </a:xfrm>
          <a:prstGeom prst="rect">
            <a:avLst/>
          </a:prstGeom>
          <a:noFill/>
        </p:spPr>
        <p:txBody>
          <a:bodyPr wrap="none" rtlCol="0">
            <a:spAutoFit/>
          </a:bodyPr>
          <a:lstStyle/>
          <a:p>
            <a:r>
              <a:rPr lang="es-CL" sz="1100" dirty="0"/>
              <a:t>0,025</a:t>
            </a:r>
          </a:p>
        </p:txBody>
      </p:sp>
      <p:sp>
        <p:nvSpPr>
          <p:cNvPr id="22" name="CuadroTexto 21">
            <a:extLst>
              <a:ext uri="{FF2B5EF4-FFF2-40B4-BE49-F238E27FC236}">
                <a16:creationId xmlns:a16="http://schemas.microsoft.com/office/drawing/2014/main" id="{E4DF528C-5443-E049-B9C0-7D1AC88F15BB}"/>
              </a:ext>
            </a:extLst>
          </p:cNvPr>
          <p:cNvSpPr txBox="1"/>
          <p:nvPr/>
        </p:nvSpPr>
        <p:spPr>
          <a:xfrm>
            <a:off x="2339705" y="4856538"/>
            <a:ext cx="508473" cy="261610"/>
          </a:xfrm>
          <a:prstGeom prst="rect">
            <a:avLst/>
          </a:prstGeom>
          <a:noFill/>
        </p:spPr>
        <p:txBody>
          <a:bodyPr wrap="none" rtlCol="0">
            <a:spAutoFit/>
          </a:bodyPr>
          <a:lstStyle/>
          <a:p>
            <a:r>
              <a:rPr lang="es-CL" sz="1100" dirty="0"/>
              <a:t>0,025</a:t>
            </a:r>
          </a:p>
        </p:txBody>
      </p:sp>
      <p:sp>
        <p:nvSpPr>
          <p:cNvPr id="29" name="CuadroTexto 28">
            <a:extLst>
              <a:ext uri="{FF2B5EF4-FFF2-40B4-BE49-F238E27FC236}">
                <a16:creationId xmlns:a16="http://schemas.microsoft.com/office/drawing/2014/main" id="{CFAC5628-37C0-BF4E-B7E9-C40FB95AF571}"/>
              </a:ext>
            </a:extLst>
          </p:cNvPr>
          <p:cNvSpPr txBox="1"/>
          <p:nvPr/>
        </p:nvSpPr>
        <p:spPr>
          <a:xfrm>
            <a:off x="3360889" y="4278413"/>
            <a:ext cx="436338" cy="261610"/>
          </a:xfrm>
          <a:prstGeom prst="rect">
            <a:avLst/>
          </a:prstGeom>
          <a:noFill/>
        </p:spPr>
        <p:txBody>
          <a:bodyPr wrap="none" rtlCol="0">
            <a:spAutoFit/>
          </a:bodyPr>
          <a:lstStyle/>
          <a:p>
            <a:r>
              <a:rPr lang="es-CL" sz="1100" dirty="0"/>
              <a:t>0,95</a:t>
            </a:r>
          </a:p>
        </p:txBody>
      </p:sp>
    </p:spTree>
    <p:extLst>
      <p:ext uri="{BB962C8B-B14F-4D97-AF65-F5344CB8AC3E}">
        <p14:creationId xmlns:p14="http://schemas.microsoft.com/office/powerpoint/2010/main" val="271808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Ejercicio</a:t>
            </a:r>
          </a:p>
        </p:txBody>
      </p:sp>
      <p:sp>
        <p:nvSpPr>
          <p:cNvPr id="17" name="Rectángulo 16">
            <a:extLst>
              <a:ext uri="{FF2B5EF4-FFF2-40B4-BE49-F238E27FC236}">
                <a16:creationId xmlns:a16="http://schemas.microsoft.com/office/drawing/2014/main" id="{64CB20A3-C461-524A-B316-1A706C074A9A}"/>
              </a:ext>
            </a:extLst>
          </p:cNvPr>
          <p:cNvSpPr/>
          <p:nvPr/>
        </p:nvSpPr>
        <p:spPr>
          <a:xfrm>
            <a:off x="2314223" y="1397675"/>
            <a:ext cx="8738726" cy="400110"/>
          </a:xfrm>
          <a:prstGeom prst="rect">
            <a:avLst/>
          </a:prstGeom>
        </p:spPr>
        <p:txBody>
          <a:bodyPr wrap="square">
            <a:spAutoFit/>
          </a:bodyPr>
          <a:lstStyle/>
          <a:p>
            <a:pPr algn="just"/>
            <a:r>
              <a:rPr lang="es-CL" sz="2000" b="1" dirty="0">
                <a:solidFill>
                  <a:srgbClr val="222222"/>
                </a:solidFill>
              </a:rPr>
              <a:t>Ejercicio</a:t>
            </a:r>
            <a:r>
              <a:rPr lang="es-CL" sz="2000" dirty="0">
                <a:solidFill>
                  <a:srgbClr val="222222"/>
                </a:solidFill>
              </a:rPr>
              <a:t>: </a:t>
            </a:r>
            <a:r>
              <a:rPr lang="es-CL" sz="2000" b="1" dirty="0">
                <a:solidFill>
                  <a:srgbClr val="FF0000"/>
                </a:solidFill>
              </a:rPr>
              <a:t>Experimento genético de Mendel</a:t>
            </a:r>
            <a:endParaRPr lang="es-CL" sz="2000" b="1" i="0" dirty="0">
              <a:solidFill>
                <a:srgbClr val="FF0000"/>
              </a:solidFill>
              <a:effectLst/>
            </a:endParaRPr>
          </a:p>
        </p:txBody>
      </p:sp>
      <p:sp>
        <p:nvSpPr>
          <p:cNvPr id="18" name="Rectángulo 17">
            <a:extLst>
              <a:ext uri="{FF2B5EF4-FFF2-40B4-BE49-F238E27FC236}">
                <a16:creationId xmlns:a16="http://schemas.microsoft.com/office/drawing/2014/main" id="{FAEAFEDD-0E73-ED43-9A70-3FEE23B84017}"/>
              </a:ext>
            </a:extLst>
          </p:cNvPr>
          <p:cNvSpPr/>
          <p:nvPr/>
        </p:nvSpPr>
        <p:spPr>
          <a:xfrm>
            <a:off x="2314223" y="1941695"/>
            <a:ext cx="8738726" cy="400110"/>
          </a:xfrm>
          <a:prstGeom prst="rect">
            <a:avLst/>
          </a:prstGeom>
        </p:spPr>
        <p:txBody>
          <a:bodyPr wrap="square">
            <a:spAutoFit/>
          </a:bodyPr>
          <a:lstStyle/>
          <a:p>
            <a:pPr algn="just"/>
            <a:r>
              <a:rPr lang="es-ES" sz="2000" b="1" dirty="0">
                <a:solidFill>
                  <a:schemeClr val="accent6">
                    <a:lumMod val="50000"/>
                  </a:schemeClr>
                </a:solidFill>
              </a:rPr>
              <a:t>7.- Interpretación</a:t>
            </a:r>
            <a:endParaRPr lang="el-GR" sz="2000" b="1" dirty="0">
              <a:solidFill>
                <a:schemeClr val="accent6">
                  <a:lumMod val="50000"/>
                </a:schemeClr>
              </a:solidFill>
            </a:endParaRPr>
          </a:p>
        </p:txBody>
      </p:sp>
      <p:sp>
        <p:nvSpPr>
          <p:cNvPr id="6" name="Rectángulo 5">
            <a:extLst>
              <a:ext uri="{FF2B5EF4-FFF2-40B4-BE49-F238E27FC236}">
                <a16:creationId xmlns:a16="http://schemas.microsoft.com/office/drawing/2014/main" id="{E4B27E4A-B833-B346-9076-46B471D4982C}"/>
              </a:ext>
            </a:extLst>
          </p:cNvPr>
          <p:cNvSpPr/>
          <p:nvPr/>
        </p:nvSpPr>
        <p:spPr>
          <a:xfrm>
            <a:off x="2314222" y="2745253"/>
            <a:ext cx="8738726" cy="707886"/>
          </a:xfrm>
          <a:prstGeom prst="rect">
            <a:avLst/>
          </a:prstGeom>
          <a:solidFill>
            <a:schemeClr val="accent6">
              <a:lumMod val="20000"/>
              <a:lumOff val="80000"/>
            </a:schemeClr>
          </a:solidFill>
        </p:spPr>
        <p:txBody>
          <a:bodyPr wrap="square">
            <a:spAutoFit/>
          </a:bodyPr>
          <a:lstStyle/>
          <a:p>
            <a:pPr algn="just"/>
            <a:r>
              <a:rPr lang="es-ES" sz="2000" dirty="0">
                <a:solidFill>
                  <a:srgbClr val="222222"/>
                </a:solidFill>
              </a:rPr>
              <a:t>No existe evidencia suficiente para justificar el rechazo de la aseveración de que 1/4 de los vástagos de guisantes tienen vainas amarillas.</a:t>
            </a:r>
          </a:p>
        </p:txBody>
      </p:sp>
    </p:spTree>
    <p:extLst>
      <p:ext uri="{BB962C8B-B14F-4D97-AF65-F5344CB8AC3E}">
        <p14:creationId xmlns:p14="http://schemas.microsoft.com/office/powerpoint/2010/main" val="3020823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Ejercicio</a:t>
            </a:r>
          </a:p>
        </p:txBody>
      </p:sp>
      <p:sp>
        <p:nvSpPr>
          <p:cNvPr id="17" name="Rectángulo 16">
            <a:extLst>
              <a:ext uri="{FF2B5EF4-FFF2-40B4-BE49-F238E27FC236}">
                <a16:creationId xmlns:a16="http://schemas.microsoft.com/office/drawing/2014/main" id="{64CB20A3-C461-524A-B316-1A706C074A9A}"/>
              </a:ext>
            </a:extLst>
          </p:cNvPr>
          <p:cNvSpPr/>
          <p:nvPr/>
        </p:nvSpPr>
        <p:spPr>
          <a:xfrm>
            <a:off x="2314223" y="1397675"/>
            <a:ext cx="8738726" cy="400110"/>
          </a:xfrm>
          <a:prstGeom prst="rect">
            <a:avLst/>
          </a:prstGeom>
        </p:spPr>
        <p:txBody>
          <a:bodyPr wrap="square">
            <a:spAutoFit/>
          </a:bodyPr>
          <a:lstStyle/>
          <a:p>
            <a:pPr algn="just"/>
            <a:r>
              <a:rPr lang="es-CL" sz="2000" b="1" dirty="0">
                <a:solidFill>
                  <a:srgbClr val="222222"/>
                </a:solidFill>
              </a:rPr>
              <a:t>Ejercicio</a:t>
            </a:r>
            <a:r>
              <a:rPr lang="es-CL" sz="2000" dirty="0">
                <a:solidFill>
                  <a:srgbClr val="222222"/>
                </a:solidFill>
              </a:rPr>
              <a:t>: </a:t>
            </a:r>
            <a:r>
              <a:rPr lang="es-CL" sz="2000" b="1" dirty="0">
                <a:solidFill>
                  <a:srgbClr val="FF0000"/>
                </a:solidFill>
              </a:rPr>
              <a:t>Experimento genético de Mendel</a:t>
            </a:r>
            <a:endParaRPr lang="es-CL" sz="2000" b="1" i="0" dirty="0">
              <a:solidFill>
                <a:srgbClr val="FF0000"/>
              </a:solidFill>
              <a:effectLst/>
            </a:endParaRPr>
          </a:p>
        </p:txBody>
      </p:sp>
      <p:sp>
        <p:nvSpPr>
          <p:cNvPr id="18" name="Rectángulo 17">
            <a:extLst>
              <a:ext uri="{FF2B5EF4-FFF2-40B4-BE49-F238E27FC236}">
                <a16:creationId xmlns:a16="http://schemas.microsoft.com/office/drawing/2014/main" id="{FAEAFEDD-0E73-ED43-9A70-3FEE23B84017}"/>
              </a:ext>
            </a:extLst>
          </p:cNvPr>
          <p:cNvSpPr/>
          <p:nvPr/>
        </p:nvSpPr>
        <p:spPr>
          <a:xfrm>
            <a:off x="2314223" y="1941695"/>
            <a:ext cx="8738726" cy="400110"/>
          </a:xfrm>
          <a:prstGeom prst="rect">
            <a:avLst/>
          </a:prstGeom>
        </p:spPr>
        <p:txBody>
          <a:bodyPr wrap="square">
            <a:spAutoFit/>
          </a:bodyPr>
          <a:lstStyle/>
          <a:p>
            <a:pPr algn="just"/>
            <a:r>
              <a:rPr lang="es-ES" sz="2000" b="1" dirty="0">
                <a:solidFill>
                  <a:schemeClr val="accent6">
                    <a:lumMod val="50000"/>
                  </a:schemeClr>
                </a:solidFill>
              </a:rPr>
              <a:t>Análisis utilizando el valor P</a:t>
            </a:r>
            <a:endParaRPr lang="el-GR" sz="2000" b="1" dirty="0">
              <a:solidFill>
                <a:schemeClr val="accent6">
                  <a:lumMod val="50000"/>
                </a:schemeClr>
              </a:solidFill>
            </a:endParaRPr>
          </a:p>
        </p:txBody>
      </p:sp>
      <p:sp>
        <p:nvSpPr>
          <p:cNvPr id="6" name="Rectángulo 5">
            <a:extLst>
              <a:ext uri="{FF2B5EF4-FFF2-40B4-BE49-F238E27FC236}">
                <a16:creationId xmlns:a16="http://schemas.microsoft.com/office/drawing/2014/main" id="{E4B27E4A-B833-B346-9076-46B471D4982C}"/>
              </a:ext>
            </a:extLst>
          </p:cNvPr>
          <p:cNvSpPr/>
          <p:nvPr/>
        </p:nvSpPr>
        <p:spPr>
          <a:xfrm>
            <a:off x="2452438" y="2485715"/>
            <a:ext cx="4148602" cy="1092607"/>
          </a:xfrm>
          <a:prstGeom prst="rect">
            <a:avLst/>
          </a:prstGeom>
          <a:noFill/>
        </p:spPr>
        <p:txBody>
          <a:bodyPr wrap="square">
            <a:spAutoFit/>
          </a:bodyPr>
          <a:lstStyle/>
          <a:p>
            <a:pPr algn="just"/>
            <a:r>
              <a:rPr lang="es-ES" sz="2000" dirty="0">
                <a:solidFill>
                  <a:srgbClr val="222222"/>
                </a:solidFill>
              </a:rPr>
              <a:t>Estadístico de prueba : Z=0,67</a:t>
            </a:r>
          </a:p>
          <a:p>
            <a:pPr algn="just"/>
            <a:r>
              <a:rPr lang="es-ES" sz="1400" dirty="0">
                <a:solidFill>
                  <a:srgbClr val="222222"/>
                </a:solidFill>
              </a:rPr>
              <a:t>(ver en Tabla Z, el área que contempla el valor 0,67, ese valor corresponde al 0,7486 del área hacia la izquierda).</a:t>
            </a:r>
          </a:p>
          <a:p>
            <a:pPr algn="just"/>
            <a:r>
              <a:rPr lang="es-ES" sz="300" dirty="0">
                <a:solidFill>
                  <a:srgbClr val="222222"/>
                </a:solidFill>
              </a:rPr>
              <a:t>(</a:t>
            </a:r>
            <a:endParaRPr lang="es-ES" sz="2000" dirty="0">
              <a:solidFill>
                <a:srgbClr val="222222"/>
              </a:solidFill>
            </a:endParaRPr>
          </a:p>
        </p:txBody>
      </p:sp>
      <p:sp>
        <p:nvSpPr>
          <p:cNvPr id="7" name="Proceso alternativo 6">
            <a:extLst>
              <a:ext uri="{FF2B5EF4-FFF2-40B4-BE49-F238E27FC236}">
                <a16:creationId xmlns:a16="http://schemas.microsoft.com/office/drawing/2014/main" id="{6B9F5D19-561E-B64F-81AC-EFF8E667AF60}"/>
              </a:ext>
            </a:extLst>
          </p:cNvPr>
          <p:cNvSpPr/>
          <p:nvPr/>
        </p:nvSpPr>
        <p:spPr>
          <a:xfrm>
            <a:off x="6954125" y="2348198"/>
            <a:ext cx="2292244" cy="1298714"/>
          </a:xfrm>
          <a:prstGeom prst="flowChartAlternateProcess">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solidFill>
                  <a:schemeClr val="tx1"/>
                </a:solidFill>
              </a:rPr>
              <a:t>Valor P</a:t>
            </a:r>
            <a:r>
              <a:rPr lang="es-CL" dirty="0">
                <a:solidFill>
                  <a:schemeClr val="tx1"/>
                </a:solidFill>
              </a:rPr>
              <a:t>= dos veces el área de la derecha del estadístico de prueba.</a:t>
            </a:r>
          </a:p>
        </p:txBody>
      </p:sp>
      <p:pic>
        <p:nvPicPr>
          <p:cNvPr id="8" name="Imagen 7" descr="Gráfico&#10;&#10;Descripción generada automáticamente">
            <a:extLst>
              <a:ext uri="{FF2B5EF4-FFF2-40B4-BE49-F238E27FC236}">
                <a16:creationId xmlns:a16="http://schemas.microsoft.com/office/drawing/2014/main" id="{326242FA-9727-094C-AE0A-45745AC6F311}"/>
              </a:ext>
            </a:extLst>
          </p:cNvPr>
          <p:cNvPicPr>
            <a:picLocks noChangeAspect="1"/>
          </p:cNvPicPr>
          <p:nvPr/>
        </p:nvPicPr>
        <p:blipFill rotWithShape="1">
          <a:blip r:embed="rId2"/>
          <a:srcRect l="8784" t="10746" r="4860" b="10431"/>
          <a:stretch/>
        </p:blipFill>
        <p:spPr>
          <a:xfrm>
            <a:off x="2748013" y="3671642"/>
            <a:ext cx="3195371" cy="1512960"/>
          </a:xfrm>
          <a:prstGeom prst="rect">
            <a:avLst/>
          </a:prstGeom>
        </p:spPr>
      </p:pic>
      <p:cxnSp>
        <p:nvCxnSpPr>
          <p:cNvPr id="9" name="Conector recto 8">
            <a:extLst>
              <a:ext uri="{FF2B5EF4-FFF2-40B4-BE49-F238E27FC236}">
                <a16:creationId xmlns:a16="http://schemas.microsoft.com/office/drawing/2014/main" id="{3D1215A4-7901-2D46-B992-B15311147908}"/>
              </a:ext>
            </a:extLst>
          </p:cNvPr>
          <p:cNvCxnSpPr/>
          <p:nvPr/>
        </p:nvCxnSpPr>
        <p:spPr>
          <a:xfrm>
            <a:off x="2540215" y="5174377"/>
            <a:ext cx="34374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0FE503F8-A6F9-F14D-B997-FE5434751346}"/>
              </a:ext>
            </a:extLst>
          </p:cNvPr>
          <p:cNvCxnSpPr>
            <a:cxnSpLocks/>
          </p:cNvCxnSpPr>
          <p:nvPr/>
        </p:nvCxnSpPr>
        <p:spPr>
          <a:xfrm>
            <a:off x="4531904" y="4006061"/>
            <a:ext cx="0" cy="115632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0AEBD71B-6F10-9642-BB49-719DC308991F}"/>
              </a:ext>
            </a:extLst>
          </p:cNvPr>
          <p:cNvSpPr txBox="1"/>
          <p:nvPr/>
        </p:nvSpPr>
        <p:spPr>
          <a:xfrm>
            <a:off x="3711498" y="4303177"/>
            <a:ext cx="615874" cy="461665"/>
          </a:xfrm>
          <a:prstGeom prst="rect">
            <a:avLst/>
          </a:prstGeom>
          <a:noFill/>
        </p:spPr>
        <p:txBody>
          <a:bodyPr wrap="none" rtlCol="0">
            <a:spAutoFit/>
          </a:bodyPr>
          <a:lstStyle/>
          <a:p>
            <a:pPr algn="ctr"/>
            <a:r>
              <a:rPr lang="es-CL" sz="1200" dirty="0"/>
              <a:t>Área</a:t>
            </a:r>
          </a:p>
          <a:p>
            <a:pPr algn="ctr"/>
            <a:r>
              <a:rPr lang="es-CL" sz="1200" dirty="0"/>
              <a:t>0,7486</a:t>
            </a:r>
          </a:p>
        </p:txBody>
      </p:sp>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B3335F4F-447F-FB4D-ADF5-88DB275B1F6A}"/>
                  </a:ext>
                </a:extLst>
              </p:cNvPr>
              <p:cNvSpPr txBox="1"/>
              <p:nvPr/>
            </p:nvSpPr>
            <p:spPr>
              <a:xfrm>
                <a:off x="7438708" y="3926059"/>
                <a:ext cx="189474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600" b="0" i="1" smtClean="0">
                          <a:latin typeface="Cambria Math" panose="02040503050406030204" pitchFamily="18" charset="0"/>
                        </a:rPr>
                        <m:t>1−0,7486=0,2514</m:t>
                      </m:r>
                    </m:oMath>
                  </m:oMathPara>
                </a14:m>
                <a:endParaRPr lang="es-CL" sz="1600" dirty="0"/>
              </a:p>
            </p:txBody>
          </p:sp>
        </mc:Choice>
        <mc:Fallback xmlns="">
          <p:sp>
            <p:nvSpPr>
              <p:cNvPr id="22" name="CuadroTexto 21">
                <a:extLst>
                  <a:ext uri="{FF2B5EF4-FFF2-40B4-BE49-F238E27FC236}">
                    <a16:creationId xmlns:a16="http://schemas.microsoft.com/office/drawing/2014/main" id="{B3335F4F-447F-FB4D-ADF5-88DB275B1F6A}"/>
                  </a:ext>
                </a:extLst>
              </p:cNvPr>
              <p:cNvSpPr txBox="1">
                <a:spLocks noRot="1" noChangeAspect="1" noMove="1" noResize="1" noEditPoints="1" noAdjustHandles="1" noChangeArrowheads="1" noChangeShapeType="1" noTextEdit="1"/>
              </p:cNvSpPr>
              <p:nvPr/>
            </p:nvSpPr>
            <p:spPr>
              <a:xfrm>
                <a:off x="7438708" y="3926059"/>
                <a:ext cx="1894749" cy="246221"/>
              </a:xfrm>
              <a:prstGeom prst="rect">
                <a:avLst/>
              </a:prstGeom>
              <a:blipFill>
                <a:blip r:embed="rId3"/>
                <a:stretch>
                  <a:fillRect l="-2000" r="-2667" b="-5000"/>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A50D70D2-6448-F34D-8313-17326A8B550E}"/>
                  </a:ext>
                </a:extLst>
              </p:cNvPr>
              <p:cNvSpPr txBox="1"/>
              <p:nvPr/>
            </p:nvSpPr>
            <p:spPr>
              <a:xfrm>
                <a:off x="7372385" y="4303177"/>
                <a:ext cx="23879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𝑣𝑎𝑙𝑢𝑒</m:t>
                      </m:r>
                      <m:r>
                        <a:rPr lang="es-ES" b="0" i="1" smtClean="0">
                          <a:latin typeface="Cambria Math" panose="02040503050406030204" pitchFamily="18" charset="0"/>
                        </a:rPr>
                        <m:t>=0,2514∗2</m:t>
                      </m:r>
                    </m:oMath>
                  </m:oMathPara>
                </a14:m>
                <a:endParaRPr lang="es-CL" dirty="0"/>
              </a:p>
            </p:txBody>
          </p:sp>
        </mc:Choice>
        <mc:Fallback xmlns="">
          <p:sp>
            <p:nvSpPr>
              <p:cNvPr id="23" name="CuadroTexto 22">
                <a:extLst>
                  <a:ext uri="{FF2B5EF4-FFF2-40B4-BE49-F238E27FC236}">
                    <a16:creationId xmlns:a16="http://schemas.microsoft.com/office/drawing/2014/main" id="{A50D70D2-6448-F34D-8313-17326A8B550E}"/>
                  </a:ext>
                </a:extLst>
              </p:cNvPr>
              <p:cNvSpPr txBox="1">
                <a:spLocks noRot="1" noChangeAspect="1" noMove="1" noResize="1" noEditPoints="1" noAdjustHandles="1" noChangeArrowheads="1" noChangeShapeType="1" noTextEdit="1"/>
              </p:cNvSpPr>
              <p:nvPr/>
            </p:nvSpPr>
            <p:spPr>
              <a:xfrm>
                <a:off x="7372385" y="4303177"/>
                <a:ext cx="2387961" cy="276999"/>
              </a:xfrm>
              <a:prstGeom prst="rect">
                <a:avLst/>
              </a:prstGeom>
              <a:blipFill>
                <a:blip r:embed="rId4"/>
                <a:stretch>
                  <a:fillRect l="-1587" r="-1587" b="-869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C14B5812-CB0E-A749-88F1-5A4A28FDFC48}"/>
                  </a:ext>
                </a:extLst>
              </p:cNvPr>
              <p:cNvSpPr txBox="1"/>
              <p:nvPr/>
            </p:nvSpPr>
            <p:spPr>
              <a:xfrm>
                <a:off x="7363624" y="4595749"/>
                <a:ext cx="20449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𝑣𝑎𝑙𝑢𝑒</m:t>
                      </m:r>
                      <m:r>
                        <a:rPr lang="es-ES" b="0" i="1" smtClean="0">
                          <a:latin typeface="Cambria Math" panose="02040503050406030204" pitchFamily="18" charset="0"/>
                        </a:rPr>
                        <m:t>=0,5428</m:t>
                      </m:r>
                    </m:oMath>
                  </m:oMathPara>
                </a14:m>
                <a:endParaRPr lang="es-CL" dirty="0"/>
              </a:p>
            </p:txBody>
          </p:sp>
        </mc:Choice>
        <mc:Fallback xmlns="">
          <p:sp>
            <p:nvSpPr>
              <p:cNvPr id="24" name="CuadroTexto 23">
                <a:extLst>
                  <a:ext uri="{FF2B5EF4-FFF2-40B4-BE49-F238E27FC236}">
                    <a16:creationId xmlns:a16="http://schemas.microsoft.com/office/drawing/2014/main" id="{C14B5812-CB0E-A749-88F1-5A4A28FDFC48}"/>
                  </a:ext>
                </a:extLst>
              </p:cNvPr>
              <p:cNvSpPr txBox="1">
                <a:spLocks noRot="1" noChangeAspect="1" noMove="1" noResize="1" noEditPoints="1" noAdjustHandles="1" noChangeArrowheads="1" noChangeShapeType="1" noTextEdit="1"/>
              </p:cNvSpPr>
              <p:nvPr/>
            </p:nvSpPr>
            <p:spPr>
              <a:xfrm>
                <a:off x="7363624" y="4595749"/>
                <a:ext cx="2044919" cy="276999"/>
              </a:xfrm>
              <a:prstGeom prst="rect">
                <a:avLst/>
              </a:prstGeom>
              <a:blipFill>
                <a:blip r:embed="rId5"/>
                <a:stretch>
                  <a:fillRect l="-1852" r="-2469" b="-869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04EF5867-A1E7-9F43-8754-B30CF3B3D083}"/>
                  </a:ext>
                </a:extLst>
              </p:cNvPr>
              <p:cNvSpPr txBox="1"/>
              <p:nvPr/>
            </p:nvSpPr>
            <p:spPr>
              <a:xfrm>
                <a:off x="7518357" y="2030556"/>
                <a:ext cx="11637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𝑟𝑒𝑐𝑜𝑟𝑑𝑎𝑟</m:t>
                      </m:r>
                      <m:r>
                        <a:rPr lang="es-ES" b="0" i="1" smtClean="0">
                          <a:latin typeface="Cambria Math" panose="02040503050406030204" pitchFamily="18" charset="0"/>
                        </a:rPr>
                        <m:t>”</m:t>
                      </m:r>
                    </m:oMath>
                  </m:oMathPara>
                </a14:m>
                <a:endParaRPr lang="es-CL" dirty="0"/>
              </a:p>
            </p:txBody>
          </p:sp>
        </mc:Choice>
        <mc:Fallback xmlns="">
          <p:sp>
            <p:nvSpPr>
              <p:cNvPr id="25" name="CuadroTexto 24">
                <a:extLst>
                  <a:ext uri="{FF2B5EF4-FFF2-40B4-BE49-F238E27FC236}">
                    <a16:creationId xmlns:a16="http://schemas.microsoft.com/office/drawing/2014/main" id="{04EF5867-A1E7-9F43-8754-B30CF3B3D083}"/>
                  </a:ext>
                </a:extLst>
              </p:cNvPr>
              <p:cNvSpPr txBox="1">
                <a:spLocks noRot="1" noChangeAspect="1" noMove="1" noResize="1" noEditPoints="1" noAdjustHandles="1" noChangeArrowheads="1" noChangeShapeType="1" noTextEdit="1"/>
              </p:cNvSpPr>
              <p:nvPr/>
            </p:nvSpPr>
            <p:spPr>
              <a:xfrm>
                <a:off x="7518357" y="2030556"/>
                <a:ext cx="1163780" cy="276999"/>
              </a:xfrm>
              <a:prstGeom prst="rect">
                <a:avLst/>
              </a:prstGeom>
              <a:blipFill>
                <a:blip r:embed="rId6"/>
                <a:stretch>
                  <a:fillRect l="-3226" r="-4301" b="-8696"/>
                </a:stretch>
              </a:blipFill>
            </p:spPr>
            <p:txBody>
              <a:bodyPr/>
              <a:lstStyle/>
              <a:p>
                <a:r>
                  <a:rPr lang="es-CL">
                    <a:noFill/>
                  </a:rPr>
                  <a:t> </a:t>
                </a:r>
              </a:p>
            </p:txBody>
          </p:sp>
        </mc:Fallback>
      </mc:AlternateContent>
      <p:sp>
        <p:nvSpPr>
          <p:cNvPr id="26" name="Abrir llave 25">
            <a:extLst>
              <a:ext uri="{FF2B5EF4-FFF2-40B4-BE49-F238E27FC236}">
                <a16:creationId xmlns:a16="http://schemas.microsoft.com/office/drawing/2014/main" id="{B2158541-BAA7-F749-BBB0-16558EE78A05}"/>
              </a:ext>
            </a:extLst>
          </p:cNvPr>
          <p:cNvSpPr/>
          <p:nvPr/>
        </p:nvSpPr>
        <p:spPr>
          <a:xfrm>
            <a:off x="6683586" y="2422081"/>
            <a:ext cx="138215" cy="1162485"/>
          </a:xfrm>
          <a:prstGeom prst="leftBrac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mc:AlternateContent xmlns:mc="http://schemas.openxmlformats.org/markup-compatibility/2006" xmlns:a14="http://schemas.microsoft.com/office/drawing/2010/main">
        <mc:Choice Requires="a14">
          <p:sp>
            <p:nvSpPr>
              <p:cNvPr id="27" name="Rectángulo 26">
                <a:extLst>
                  <a:ext uri="{FF2B5EF4-FFF2-40B4-BE49-F238E27FC236}">
                    <a16:creationId xmlns:a16="http://schemas.microsoft.com/office/drawing/2014/main" id="{CCB459F6-4D97-1E4E-A35B-7907F88F1ADF}"/>
                  </a:ext>
                </a:extLst>
              </p:cNvPr>
              <p:cNvSpPr/>
              <p:nvPr/>
            </p:nvSpPr>
            <p:spPr>
              <a:xfrm>
                <a:off x="2383330" y="5789028"/>
                <a:ext cx="8738726" cy="707886"/>
              </a:xfrm>
              <a:prstGeom prst="rect">
                <a:avLst/>
              </a:prstGeom>
            </p:spPr>
            <p:txBody>
              <a:bodyPr wrap="square">
                <a:spAutoFit/>
              </a:bodyPr>
              <a:lstStyle/>
              <a:p>
                <a:pPr algn="just"/>
                <a:r>
                  <a:rPr lang="es-ES" sz="2000" dirty="0"/>
                  <a:t>Puesto que P-</a:t>
                </a:r>
                <a:r>
                  <a:rPr lang="es-ES" sz="2000" dirty="0" err="1"/>
                  <a:t>value</a:t>
                </a:r>
                <a:r>
                  <a:rPr lang="es-ES" sz="2000" dirty="0"/>
                  <a:t> es 0,5428 es mayor que el nivel de significancia (</a:t>
                </a:r>
                <a14:m>
                  <m:oMath xmlns:m="http://schemas.openxmlformats.org/officeDocument/2006/math">
                    <m:r>
                      <a:rPr lang="es-ES" sz="2000" i="1" smtClean="0">
                        <a:latin typeface="Cambria Math" panose="02040503050406030204" pitchFamily="18" charset="0"/>
                        <a:ea typeface="Cambria Math" panose="02040503050406030204" pitchFamily="18" charset="0"/>
                      </a:rPr>
                      <m:t>𝛼</m:t>
                    </m:r>
                    <m:r>
                      <a:rPr lang="es-ES" sz="2000" b="0" i="1" smtClean="0">
                        <a:latin typeface="Cambria Math" panose="02040503050406030204" pitchFamily="18" charset="0"/>
                        <a:ea typeface="Cambria Math" panose="02040503050406030204" pitchFamily="18" charset="0"/>
                      </a:rPr>
                      <m:t>=0,05</m:t>
                    </m:r>
                  </m:oMath>
                </a14:m>
                <a:r>
                  <a:rPr lang="es-ES" sz="2000" dirty="0"/>
                  <a:t>), no rechazamos la </a:t>
                </a:r>
                <a:r>
                  <a:rPr lang="es-ES" sz="2000"/>
                  <a:t>hipótesis nula. </a:t>
                </a:r>
                <a:endParaRPr lang="el-GR" sz="2000" dirty="0"/>
              </a:p>
            </p:txBody>
          </p:sp>
        </mc:Choice>
        <mc:Fallback xmlns="">
          <p:sp>
            <p:nvSpPr>
              <p:cNvPr id="27" name="Rectángulo 26">
                <a:extLst>
                  <a:ext uri="{FF2B5EF4-FFF2-40B4-BE49-F238E27FC236}">
                    <a16:creationId xmlns:a16="http://schemas.microsoft.com/office/drawing/2014/main" id="{CCB459F6-4D97-1E4E-A35B-7907F88F1ADF}"/>
                  </a:ext>
                </a:extLst>
              </p:cNvPr>
              <p:cNvSpPr>
                <a:spLocks noRot="1" noChangeAspect="1" noMove="1" noResize="1" noEditPoints="1" noAdjustHandles="1" noChangeArrowheads="1" noChangeShapeType="1" noTextEdit="1"/>
              </p:cNvSpPr>
              <p:nvPr/>
            </p:nvSpPr>
            <p:spPr>
              <a:xfrm>
                <a:off x="2383330" y="5789028"/>
                <a:ext cx="8738726" cy="707886"/>
              </a:xfrm>
              <a:prstGeom prst="rect">
                <a:avLst/>
              </a:prstGeom>
              <a:blipFill>
                <a:blip r:embed="rId7"/>
                <a:stretch>
                  <a:fillRect l="-726" t="-5357" r="-726" b="-14286"/>
                </a:stretch>
              </a:blipFill>
            </p:spPr>
            <p:txBody>
              <a:bodyPr/>
              <a:lstStyle/>
              <a:p>
                <a:r>
                  <a:rPr lang="es-CL">
                    <a:noFill/>
                  </a:rPr>
                  <a:t> </a:t>
                </a:r>
              </a:p>
            </p:txBody>
          </p:sp>
        </mc:Fallback>
      </mc:AlternateContent>
      <p:sp>
        <p:nvSpPr>
          <p:cNvPr id="20" name="CuadroTexto 19">
            <a:extLst>
              <a:ext uri="{FF2B5EF4-FFF2-40B4-BE49-F238E27FC236}">
                <a16:creationId xmlns:a16="http://schemas.microsoft.com/office/drawing/2014/main" id="{CB81AE68-2549-EA43-B808-12BADAE228FC}"/>
              </a:ext>
            </a:extLst>
          </p:cNvPr>
          <p:cNvSpPr txBox="1"/>
          <p:nvPr/>
        </p:nvSpPr>
        <p:spPr>
          <a:xfrm>
            <a:off x="4277667" y="5197219"/>
            <a:ext cx="436338" cy="261610"/>
          </a:xfrm>
          <a:prstGeom prst="rect">
            <a:avLst/>
          </a:prstGeom>
          <a:noFill/>
        </p:spPr>
        <p:txBody>
          <a:bodyPr wrap="none" rtlCol="0">
            <a:spAutoFit/>
          </a:bodyPr>
          <a:lstStyle/>
          <a:p>
            <a:r>
              <a:rPr lang="es-CL" sz="1100" dirty="0"/>
              <a:t>0,67</a:t>
            </a:r>
          </a:p>
        </p:txBody>
      </p:sp>
      <p:sp>
        <p:nvSpPr>
          <p:cNvPr id="29" name="CuadroTexto 28">
            <a:extLst>
              <a:ext uri="{FF2B5EF4-FFF2-40B4-BE49-F238E27FC236}">
                <a16:creationId xmlns:a16="http://schemas.microsoft.com/office/drawing/2014/main" id="{D4EC1E13-6A4B-E847-BF41-366D67103692}"/>
              </a:ext>
            </a:extLst>
          </p:cNvPr>
          <p:cNvSpPr txBox="1"/>
          <p:nvPr/>
        </p:nvSpPr>
        <p:spPr>
          <a:xfrm>
            <a:off x="4533407" y="4660598"/>
            <a:ext cx="615874" cy="461665"/>
          </a:xfrm>
          <a:prstGeom prst="rect">
            <a:avLst/>
          </a:prstGeom>
          <a:noFill/>
        </p:spPr>
        <p:txBody>
          <a:bodyPr wrap="none" rtlCol="0">
            <a:spAutoFit/>
          </a:bodyPr>
          <a:lstStyle/>
          <a:p>
            <a:pPr algn="ctr"/>
            <a:r>
              <a:rPr lang="es-CL" sz="1200" dirty="0"/>
              <a:t>Área</a:t>
            </a:r>
          </a:p>
          <a:p>
            <a:pPr algn="ctr"/>
            <a:r>
              <a:rPr lang="es-CL" sz="1200" dirty="0"/>
              <a:t>0,2514</a:t>
            </a:r>
          </a:p>
        </p:txBody>
      </p:sp>
    </p:spTree>
    <p:extLst>
      <p:ext uri="{BB962C8B-B14F-4D97-AF65-F5344CB8AC3E}">
        <p14:creationId xmlns:p14="http://schemas.microsoft.com/office/powerpoint/2010/main" val="4254447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Errores Tipo I y II</a:t>
            </a:r>
          </a:p>
        </p:txBody>
      </p:sp>
      <mc:AlternateContent xmlns:mc="http://schemas.openxmlformats.org/markup-compatibility/2006" xmlns:a14="http://schemas.microsoft.com/office/drawing/2010/main">
        <mc:Choice Requires="a14">
          <p:graphicFrame>
            <p:nvGraphicFramePr>
              <p:cNvPr id="13" name="Tabla 16">
                <a:extLst>
                  <a:ext uri="{FF2B5EF4-FFF2-40B4-BE49-F238E27FC236}">
                    <a16:creationId xmlns:a16="http://schemas.microsoft.com/office/drawing/2014/main" id="{7C0B4B4E-7AD7-7145-B8F4-4C857A1EE85C}"/>
                  </a:ext>
                </a:extLst>
              </p:cNvPr>
              <p:cNvGraphicFramePr>
                <a:graphicFrameLocks noGrp="1"/>
              </p:cNvGraphicFramePr>
              <p:nvPr/>
            </p:nvGraphicFramePr>
            <p:xfrm>
              <a:off x="2993493" y="2606040"/>
              <a:ext cx="7380185" cy="1645920"/>
            </p:xfrm>
            <a:graphic>
              <a:graphicData uri="http://schemas.openxmlformats.org/drawingml/2006/table">
                <a:tbl>
                  <a:tblPr firstRow="1" bandRow="1">
                    <a:tableStyleId>{5940675A-B579-460E-94D1-54222C63F5DA}</a:tableStyleId>
                  </a:tblPr>
                  <a:tblGrid>
                    <a:gridCol w="1724452">
                      <a:extLst>
                        <a:ext uri="{9D8B030D-6E8A-4147-A177-3AD203B41FA5}">
                          <a16:colId xmlns:a16="http://schemas.microsoft.com/office/drawing/2014/main" val="2443879339"/>
                        </a:ext>
                      </a:extLst>
                    </a:gridCol>
                    <a:gridCol w="3093155">
                      <a:extLst>
                        <a:ext uri="{9D8B030D-6E8A-4147-A177-3AD203B41FA5}">
                          <a16:colId xmlns:a16="http://schemas.microsoft.com/office/drawing/2014/main" val="3515814659"/>
                        </a:ext>
                      </a:extLst>
                    </a:gridCol>
                    <a:gridCol w="2562578">
                      <a:extLst>
                        <a:ext uri="{9D8B030D-6E8A-4147-A177-3AD203B41FA5}">
                          <a16:colId xmlns:a16="http://schemas.microsoft.com/office/drawing/2014/main" val="3729295324"/>
                        </a:ext>
                      </a:extLst>
                    </a:gridCol>
                  </a:tblGrid>
                  <a:tr h="266565">
                    <a:tc>
                      <a:txBody>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0</m:t>
                                    </m:r>
                                  </m:sub>
                                </m:sSub>
                              </m:oMath>
                            </m:oMathPara>
                          </a14:m>
                          <a:endParaRPr lang="es-CL" dirty="0"/>
                        </a:p>
                      </a:txBody>
                      <a:tcPr/>
                    </a:tc>
                    <a:tc>
                      <a:txBody>
                        <a:bodyPr/>
                        <a:lstStyle/>
                        <a:p>
                          <a:pPr algn="ctr"/>
                          <a:r>
                            <a:rPr lang="es-CL" dirty="0"/>
                            <a:t>Verdadera</a:t>
                          </a:r>
                        </a:p>
                      </a:txBody>
                      <a:tcPr/>
                    </a:tc>
                    <a:tc>
                      <a:txBody>
                        <a:bodyPr/>
                        <a:lstStyle/>
                        <a:p>
                          <a:pPr algn="ctr"/>
                          <a:r>
                            <a:rPr lang="es-CL" dirty="0"/>
                            <a:t>Falsa</a:t>
                          </a:r>
                        </a:p>
                      </a:txBody>
                      <a:tcPr/>
                    </a:tc>
                    <a:extLst>
                      <a:ext uri="{0D108BD9-81ED-4DB2-BD59-A6C34878D82A}">
                        <a16:rowId xmlns:a16="http://schemas.microsoft.com/office/drawing/2014/main" val="1366110024"/>
                      </a:ext>
                    </a:extLst>
                  </a:tr>
                  <a:tr h="370840">
                    <a:tc>
                      <a:txBody>
                        <a:bodyPr/>
                        <a:lstStyle/>
                        <a:p>
                          <a:pPr algn="ctr"/>
                          <a:r>
                            <a:rPr lang="es-CL" dirty="0"/>
                            <a:t>Aceptar</a:t>
                          </a:r>
                        </a:p>
                      </a:txBody>
                      <a:tcPr anchor="ctr"/>
                    </a:tc>
                    <a:tc>
                      <a:txBody>
                        <a:bodyPr/>
                        <a:lstStyle/>
                        <a:p>
                          <a:pPr algn="ctr"/>
                          <a:r>
                            <a:rPr lang="es-CL" b="1" dirty="0">
                              <a:solidFill>
                                <a:schemeClr val="accent6">
                                  <a:lumMod val="50000"/>
                                </a:schemeClr>
                              </a:solidFill>
                            </a:rPr>
                            <a:t>Decisión Correcta</a:t>
                          </a:r>
                        </a:p>
                        <a:p>
                          <a:pPr marL="0" marR="0" lvl="0" indent="0" algn="ctr" defTabSz="914400" rtl="0" eaLnBrk="1" fontAlgn="auto" latinLnBrk="0" hangingPunct="1">
                            <a:lnSpc>
                              <a:spcPct val="100000"/>
                            </a:lnSpc>
                            <a:spcBef>
                              <a:spcPts val="0"/>
                            </a:spcBef>
                            <a:spcAft>
                              <a:spcPts val="0"/>
                            </a:spcAft>
                            <a:buClrTx/>
                            <a:buSzTx/>
                            <a:buFontTx/>
                            <a:buNone/>
                            <a:tabLst/>
                            <a:defRPr/>
                          </a:pPr>
                          <a:r>
                            <a:rPr lang="es-CL" b="0" dirty="0">
                              <a:solidFill>
                                <a:schemeClr val="tx1"/>
                              </a:solidFill>
                            </a:rPr>
                            <a:t>Probabilidad </a:t>
                          </a:r>
                          <a14:m>
                            <m:oMath xmlns:m="http://schemas.openxmlformats.org/officeDocument/2006/math">
                              <m:r>
                                <a:rPr lang="es-ES" b="0" i="0" smtClean="0">
                                  <a:solidFill>
                                    <a:schemeClr val="tx1"/>
                                  </a:solidFill>
                                  <a:latin typeface="Cambria Math" panose="02040503050406030204" pitchFamily="18" charset="0"/>
                                  <a:ea typeface="Cambria Math" panose="02040503050406030204" pitchFamily="18" charset="0"/>
                                </a:rPr>
                                <m:t>(1−</m:t>
                              </m:r>
                              <m:r>
                                <a:rPr lang="es-CL" b="0" i="1" smtClean="0">
                                  <a:solidFill>
                                    <a:schemeClr val="tx1"/>
                                  </a:solidFill>
                                  <a:latin typeface="Cambria Math" panose="02040503050406030204" pitchFamily="18" charset="0"/>
                                  <a:ea typeface="Cambria Math" panose="02040503050406030204" pitchFamily="18" charset="0"/>
                                </a:rPr>
                                <m:t>𝛼</m:t>
                              </m:r>
                              <m:r>
                                <a:rPr lang="es-ES" b="0" i="1" smtClean="0">
                                  <a:solidFill>
                                    <a:schemeClr val="tx1"/>
                                  </a:solidFill>
                                  <a:latin typeface="Cambria Math" panose="02040503050406030204" pitchFamily="18" charset="0"/>
                                  <a:ea typeface="Cambria Math" panose="02040503050406030204" pitchFamily="18" charset="0"/>
                                </a:rPr>
                                <m:t>)</m:t>
                              </m:r>
                            </m:oMath>
                          </a14:m>
                          <a:endParaRPr lang="es-CL" b="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dirty="0"/>
                            <a:t>Decisión Incorrecta</a:t>
                          </a:r>
                        </a:p>
                        <a:p>
                          <a:pPr algn="ctr"/>
                          <a:r>
                            <a:rPr lang="es-CL" b="1" dirty="0">
                              <a:solidFill>
                                <a:srgbClr val="FF0000"/>
                              </a:solidFill>
                            </a:rPr>
                            <a:t>Errror Tipo II</a:t>
                          </a:r>
                        </a:p>
                      </a:txBody>
                      <a:tcPr/>
                    </a:tc>
                    <a:extLst>
                      <a:ext uri="{0D108BD9-81ED-4DB2-BD59-A6C34878D82A}">
                        <a16:rowId xmlns:a16="http://schemas.microsoft.com/office/drawing/2014/main" val="3521967961"/>
                      </a:ext>
                    </a:extLst>
                  </a:tr>
                  <a:tr h="370840">
                    <a:tc>
                      <a:txBody>
                        <a:bodyPr/>
                        <a:lstStyle/>
                        <a:p>
                          <a:pPr algn="ctr"/>
                          <a:r>
                            <a:rPr lang="es-CL" dirty="0"/>
                            <a:t>Rechazar</a:t>
                          </a:r>
                        </a:p>
                      </a:txBody>
                      <a:tcPr anchor="ctr"/>
                    </a:tc>
                    <a:tc>
                      <a:txBody>
                        <a:bodyPr/>
                        <a:lstStyle/>
                        <a:p>
                          <a:pPr algn="ctr"/>
                          <a:r>
                            <a:rPr lang="es-CL" b="1" dirty="0">
                              <a:solidFill>
                                <a:srgbClr val="FF0000"/>
                              </a:solidFill>
                            </a:rPr>
                            <a:t>Errror Tipo I</a:t>
                          </a:r>
                        </a:p>
                        <a:p>
                          <a:pPr algn="ctr"/>
                          <a:r>
                            <a:rPr lang="es-CL" b="0" dirty="0">
                              <a:solidFill>
                                <a:schemeClr val="tx1"/>
                              </a:solidFill>
                            </a:rPr>
                            <a:t>Probabilidad </a:t>
                          </a:r>
                          <a14:m>
                            <m:oMath xmlns:m="http://schemas.openxmlformats.org/officeDocument/2006/math">
                              <m:r>
                                <a:rPr lang="es-CL" b="0" i="1" smtClean="0">
                                  <a:solidFill>
                                    <a:schemeClr val="tx1"/>
                                  </a:solidFill>
                                  <a:latin typeface="Cambria Math" panose="02040503050406030204" pitchFamily="18" charset="0"/>
                                  <a:ea typeface="Cambria Math" panose="02040503050406030204" pitchFamily="18" charset="0"/>
                                </a:rPr>
                                <m:t>𝛼</m:t>
                              </m:r>
                            </m:oMath>
                          </a14:m>
                          <a:endParaRPr lang="es-CL" b="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b="1" dirty="0">
                              <a:solidFill>
                                <a:schemeClr val="accent6">
                                  <a:lumMod val="50000"/>
                                </a:schemeClr>
                              </a:solidFill>
                            </a:rPr>
                            <a:t>Decisión Correcta</a:t>
                          </a:r>
                        </a:p>
                      </a:txBody>
                      <a:tcPr anchor="ctr"/>
                    </a:tc>
                    <a:extLst>
                      <a:ext uri="{0D108BD9-81ED-4DB2-BD59-A6C34878D82A}">
                        <a16:rowId xmlns:a16="http://schemas.microsoft.com/office/drawing/2014/main" val="3321480411"/>
                      </a:ext>
                    </a:extLst>
                  </a:tr>
                </a:tbl>
              </a:graphicData>
            </a:graphic>
          </p:graphicFrame>
        </mc:Choice>
        <mc:Fallback xmlns="">
          <p:graphicFrame>
            <p:nvGraphicFramePr>
              <p:cNvPr id="13" name="Tabla 16">
                <a:extLst>
                  <a:ext uri="{FF2B5EF4-FFF2-40B4-BE49-F238E27FC236}">
                    <a16:creationId xmlns:a16="http://schemas.microsoft.com/office/drawing/2014/main" id="{7C0B4B4E-7AD7-7145-B8F4-4C857A1EE85C}"/>
                  </a:ext>
                </a:extLst>
              </p:cNvPr>
              <p:cNvGraphicFramePr>
                <a:graphicFrameLocks noGrp="1"/>
              </p:cNvGraphicFramePr>
              <p:nvPr/>
            </p:nvGraphicFramePr>
            <p:xfrm>
              <a:off x="2993493" y="2606040"/>
              <a:ext cx="7380185" cy="1645920"/>
            </p:xfrm>
            <a:graphic>
              <a:graphicData uri="http://schemas.openxmlformats.org/drawingml/2006/table">
                <a:tbl>
                  <a:tblPr firstRow="1" bandRow="1">
                    <a:tableStyleId>{5940675A-B579-460E-94D1-54222C63F5DA}</a:tableStyleId>
                  </a:tblPr>
                  <a:tblGrid>
                    <a:gridCol w="1724452">
                      <a:extLst>
                        <a:ext uri="{9D8B030D-6E8A-4147-A177-3AD203B41FA5}">
                          <a16:colId xmlns:a16="http://schemas.microsoft.com/office/drawing/2014/main" val="2443879339"/>
                        </a:ext>
                      </a:extLst>
                    </a:gridCol>
                    <a:gridCol w="3093155">
                      <a:extLst>
                        <a:ext uri="{9D8B030D-6E8A-4147-A177-3AD203B41FA5}">
                          <a16:colId xmlns:a16="http://schemas.microsoft.com/office/drawing/2014/main" val="3515814659"/>
                        </a:ext>
                      </a:extLst>
                    </a:gridCol>
                    <a:gridCol w="2562578">
                      <a:extLst>
                        <a:ext uri="{9D8B030D-6E8A-4147-A177-3AD203B41FA5}">
                          <a16:colId xmlns:a16="http://schemas.microsoft.com/office/drawing/2014/main" val="3729295324"/>
                        </a:ext>
                      </a:extLst>
                    </a:gridCol>
                  </a:tblGrid>
                  <a:tr h="365760">
                    <a:tc>
                      <a:txBody>
                        <a:bodyPr/>
                        <a:lstStyle/>
                        <a:p>
                          <a:endParaRPr lang="es-CL"/>
                        </a:p>
                      </a:txBody>
                      <a:tcPr>
                        <a:blipFill>
                          <a:blip r:embed="rId2"/>
                          <a:stretch>
                            <a:fillRect t="-6897" r="-328676" b="-379310"/>
                          </a:stretch>
                        </a:blipFill>
                      </a:tcPr>
                    </a:tc>
                    <a:tc>
                      <a:txBody>
                        <a:bodyPr/>
                        <a:lstStyle/>
                        <a:p>
                          <a:pPr algn="ctr"/>
                          <a:r>
                            <a:rPr lang="es-CL" dirty="0"/>
                            <a:t>Verdadera</a:t>
                          </a:r>
                        </a:p>
                      </a:txBody>
                      <a:tcPr/>
                    </a:tc>
                    <a:tc>
                      <a:txBody>
                        <a:bodyPr/>
                        <a:lstStyle/>
                        <a:p>
                          <a:pPr algn="ctr"/>
                          <a:r>
                            <a:rPr lang="es-CL" dirty="0"/>
                            <a:t>Falsa</a:t>
                          </a:r>
                        </a:p>
                      </a:txBody>
                      <a:tcPr/>
                    </a:tc>
                    <a:extLst>
                      <a:ext uri="{0D108BD9-81ED-4DB2-BD59-A6C34878D82A}">
                        <a16:rowId xmlns:a16="http://schemas.microsoft.com/office/drawing/2014/main" val="1366110024"/>
                      </a:ext>
                    </a:extLst>
                  </a:tr>
                  <a:tr h="640080">
                    <a:tc>
                      <a:txBody>
                        <a:bodyPr/>
                        <a:lstStyle/>
                        <a:p>
                          <a:pPr algn="ctr"/>
                          <a:r>
                            <a:rPr lang="es-CL" dirty="0"/>
                            <a:t>Aceptar</a:t>
                          </a:r>
                        </a:p>
                      </a:txBody>
                      <a:tcPr anchor="ctr"/>
                    </a:tc>
                    <a:tc>
                      <a:txBody>
                        <a:bodyPr/>
                        <a:lstStyle/>
                        <a:p>
                          <a:endParaRPr lang="es-CL"/>
                        </a:p>
                      </a:txBody>
                      <a:tcPr>
                        <a:blipFill>
                          <a:blip r:embed="rId2"/>
                          <a:stretch>
                            <a:fillRect l="-55738" t="-62000" r="-83197" b="-12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dirty="0"/>
                            <a:t>Decisión Incorrecta</a:t>
                          </a:r>
                        </a:p>
                        <a:p>
                          <a:pPr algn="ctr"/>
                          <a:r>
                            <a:rPr lang="es-CL" b="1" dirty="0">
                              <a:solidFill>
                                <a:srgbClr val="FF0000"/>
                              </a:solidFill>
                            </a:rPr>
                            <a:t>Errror Tipo II</a:t>
                          </a:r>
                        </a:p>
                      </a:txBody>
                      <a:tcPr/>
                    </a:tc>
                    <a:extLst>
                      <a:ext uri="{0D108BD9-81ED-4DB2-BD59-A6C34878D82A}">
                        <a16:rowId xmlns:a16="http://schemas.microsoft.com/office/drawing/2014/main" val="3521967961"/>
                      </a:ext>
                    </a:extLst>
                  </a:tr>
                  <a:tr h="640080">
                    <a:tc>
                      <a:txBody>
                        <a:bodyPr/>
                        <a:lstStyle/>
                        <a:p>
                          <a:pPr algn="ctr"/>
                          <a:r>
                            <a:rPr lang="es-CL" dirty="0"/>
                            <a:t>Rechazar</a:t>
                          </a:r>
                        </a:p>
                      </a:txBody>
                      <a:tcPr anchor="ctr"/>
                    </a:tc>
                    <a:tc>
                      <a:txBody>
                        <a:bodyPr/>
                        <a:lstStyle/>
                        <a:p>
                          <a:endParaRPr lang="es-CL"/>
                        </a:p>
                      </a:txBody>
                      <a:tcPr>
                        <a:blipFill>
                          <a:blip r:embed="rId2"/>
                          <a:stretch>
                            <a:fillRect l="-55738" t="-158824" r="-83197" b="-1764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b="1" dirty="0">
                              <a:solidFill>
                                <a:schemeClr val="accent6">
                                  <a:lumMod val="50000"/>
                                </a:schemeClr>
                              </a:solidFill>
                            </a:rPr>
                            <a:t>Decisión Correcta</a:t>
                          </a:r>
                        </a:p>
                      </a:txBody>
                      <a:tcPr anchor="ctr"/>
                    </a:tc>
                    <a:extLst>
                      <a:ext uri="{0D108BD9-81ED-4DB2-BD59-A6C34878D82A}">
                        <a16:rowId xmlns:a16="http://schemas.microsoft.com/office/drawing/2014/main" val="3321480411"/>
                      </a:ext>
                    </a:extLst>
                  </a:tr>
                </a:tbl>
              </a:graphicData>
            </a:graphic>
          </p:graphicFrame>
        </mc:Fallback>
      </mc:AlternateContent>
      <p:sp>
        <p:nvSpPr>
          <p:cNvPr id="17" name="Rectángulo 16">
            <a:extLst>
              <a:ext uri="{FF2B5EF4-FFF2-40B4-BE49-F238E27FC236}">
                <a16:creationId xmlns:a16="http://schemas.microsoft.com/office/drawing/2014/main" id="{64CB20A3-C461-524A-B316-1A706C074A9A}"/>
              </a:ext>
            </a:extLst>
          </p:cNvPr>
          <p:cNvSpPr/>
          <p:nvPr/>
        </p:nvSpPr>
        <p:spPr>
          <a:xfrm>
            <a:off x="2314223" y="1397675"/>
            <a:ext cx="8738726" cy="1015663"/>
          </a:xfrm>
          <a:prstGeom prst="rect">
            <a:avLst/>
          </a:prstGeom>
        </p:spPr>
        <p:txBody>
          <a:bodyPr wrap="square">
            <a:spAutoFit/>
          </a:bodyPr>
          <a:lstStyle/>
          <a:p>
            <a:pPr algn="just"/>
            <a:r>
              <a:rPr lang="es-CL" sz="2000" dirty="0">
                <a:solidFill>
                  <a:srgbClr val="222222"/>
                </a:solidFill>
              </a:rPr>
              <a:t>Cuando probamos la  </a:t>
            </a:r>
            <a:r>
              <a:rPr lang="es-CL" sz="2000" b="1" dirty="0">
                <a:solidFill>
                  <a:srgbClr val="222222"/>
                </a:solidFill>
              </a:rPr>
              <a:t>hipótesis </a:t>
            </a:r>
            <a:r>
              <a:rPr lang="es-CL" sz="2000" dirty="0">
                <a:solidFill>
                  <a:srgbClr val="222222"/>
                </a:solidFill>
              </a:rPr>
              <a:t>llegamos a la conclusión de rechazarla o no rechazarla. Tales conclusiones ser correctas o incorrectas (incluso cuando se hace todo correctamente)ncia del contraste </a:t>
            </a:r>
            <a:r>
              <a:rPr lang="es-CL" sz="2000" b="1" dirty="0">
                <a:solidFill>
                  <a:srgbClr val="222222"/>
                </a:solidFill>
              </a:rPr>
              <a:t>se acepta</a:t>
            </a:r>
            <a:r>
              <a:rPr lang="es-CL" sz="2000" dirty="0">
                <a:solidFill>
                  <a:srgbClr val="222222"/>
                </a:solidFill>
              </a:rPr>
              <a:t>.</a:t>
            </a:r>
            <a:endParaRPr lang="es-CL" sz="2000" b="0" i="0" dirty="0">
              <a:solidFill>
                <a:srgbClr val="222222"/>
              </a:solidFill>
              <a:effectLst/>
            </a:endParaRPr>
          </a:p>
        </p:txBody>
      </p:sp>
      <mc:AlternateContent xmlns:mc="http://schemas.openxmlformats.org/markup-compatibility/2006" xmlns:a14="http://schemas.microsoft.com/office/drawing/2010/main">
        <mc:Choice Requires="a14">
          <p:sp>
            <p:nvSpPr>
              <p:cNvPr id="18" name="Rectángulo 17">
                <a:extLst>
                  <a:ext uri="{FF2B5EF4-FFF2-40B4-BE49-F238E27FC236}">
                    <a16:creationId xmlns:a16="http://schemas.microsoft.com/office/drawing/2014/main" id="{FAEAFEDD-0E73-ED43-9A70-3FEE23B84017}"/>
                  </a:ext>
                </a:extLst>
              </p:cNvPr>
              <p:cNvSpPr/>
              <p:nvPr/>
            </p:nvSpPr>
            <p:spPr>
              <a:xfrm>
                <a:off x="2314223" y="4644717"/>
                <a:ext cx="8738726" cy="1631216"/>
              </a:xfrm>
              <a:prstGeom prst="rect">
                <a:avLst/>
              </a:prstGeom>
            </p:spPr>
            <p:txBody>
              <a:bodyPr wrap="square">
                <a:spAutoFit/>
              </a:bodyPr>
              <a:lstStyle/>
              <a:p>
                <a:pPr algn="just"/>
                <a:r>
                  <a:rPr lang="es-CL" sz="2000" b="1" dirty="0">
                    <a:solidFill>
                      <a:srgbClr val="222222"/>
                    </a:solidFill>
                  </a:rPr>
                  <a:t>Error de tipo I: </a:t>
                </a:r>
                <a:r>
                  <a:rPr lang="es-CL" sz="2000" dirty="0">
                    <a:solidFill>
                      <a:srgbClr val="222222"/>
                    </a:solidFill>
                  </a:rPr>
                  <a:t>Es el error de rechazar</a:t>
                </a:r>
                <a:r>
                  <a:rPr lang="es-CL" sz="2000" baseline="-25000" dirty="0">
                    <a:solidFill>
                      <a:srgbClr val="222222"/>
                    </a:solidFill>
                  </a:rPr>
                  <a:t> </a:t>
                </a:r>
                <a:r>
                  <a:rPr lang="es-CL" sz="2000" dirty="0">
                    <a:solidFill>
                      <a:srgbClr val="222222"/>
                    </a:solidFill>
                  </a:rPr>
                  <a:t>H</a:t>
                </a:r>
                <a:r>
                  <a:rPr lang="es-CL" sz="2000" baseline="-25000" dirty="0">
                    <a:solidFill>
                      <a:srgbClr val="222222"/>
                    </a:solidFill>
                  </a:rPr>
                  <a:t>o</a:t>
                </a:r>
                <a:r>
                  <a:rPr lang="es-CL" sz="2000" dirty="0">
                    <a:solidFill>
                      <a:srgbClr val="222222"/>
                    </a:solidFill>
                  </a:rPr>
                  <a:t> cuando en realidad es verdadera. Se utiliza el simbolo </a:t>
                </a:r>
                <a:r>
                  <a:rPr lang="el-GR" sz="2000" b="1" dirty="0">
                    <a:solidFill>
                      <a:srgbClr val="222222"/>
                    </a:solidFill>
                  </a:rPr>
                  <a:t>α </a:t>
                </a:r>
                <a:r>
                  <a:rPr lang="es-ES" sz="2000" b="1" dirty="0">
                    <a:solidFill>
                      <a:srgbClr val="222222"/>
                    </a:solidFill>
                  </a:rPr>
                  <a:t>(</a:t>
                </a:r>
                <a:r>
                  <a:rPr lang="es-CL" sz="2000" b="1" dirty="0">
                    <a:solidFill>
                      <a:srgbClr val="222222"/>
                    </a:solidFill>
                  </a:rPr>
                  <a:t>nivel de significación </a:t>
                </a:r>
                <a:r>
                  <a:rPr lang="es-ES" sz="2000" b="1" dirty="0">
                    <a:solidFill>
                      <a:srgbClr val="222222"/>
                    </a:solidFill>
                  </a:rPr>
                  <a:t>)</a:t>
                </a:r>
                <a:r>
                  <a:rPr lang="es-ES" sz="2000" dirty="0">
                    <a:solidFill>
                      <a:srgbClr val="222222"/>
                    </a:solidFill>
                  </a:rPr>
                  <a:t>para representar el error </a:t>
                </a:r>
                <a:r>
                  <a:rPr lang="es-ES" sz="2000" b="1" dirty="0">
                    <a:solidFill>
                      <a:srgbClr val="222222"/>
                    </a:solidFill>
                  </a:rPr>
                  <a:t>Tipo I</a:t>
                </a:r>
                <a:r>
                  <a:rPr lang="es-CL" sz="2000" b="1" dirty="0">
                    <a:solidFill>
                      <a:srgbClr val="222222"/>
                    </a:solidFill>
                  </a:rPr>
                  <a:t>.</a:t>
                </a:r>
                <a:endParaRPr lang="el-GR" sz="2000" dirty="0">
                  <a:solidFill>
                    <a:srgbClr val="222222"/>
                  </a:solidFill>
                </a:endParaRPr>
              </a:p>
              <a:p>
                <a:pPr algn="just"/>
                <a:r>
                  <a:rPr lang="el-GR" sz="2000" dirty="0">
                    <a:solidFill>
                      <a:srgbClr val="222222"/>
                    </a:solidFill>
                  </a:rPr>
                  <a:t> </a:t>
                </a:r>
              </a:p>
              <a:p>
                <a:pPr algn="just"/>
                <a:r>
                  <a:rPr lang="es-CL" sz="2000" b="1" dirty="0">
                    <a:solidFill>
                      <a:srgbClr val="222222"/>
                    </a:solidFill>
                  </a:rPr>
                  <a:t>Error de tipo II: </a:t>
                </a:r>
                <a:r>
                  <a:rPr lang="es-CL" sz="2000" dirty="0">
                    <a:solidFill>
                      <a:srgbClr val="222222"/>
                    </a:solidFill>
                  </a:rPr>
                  <a:t>Es el error de NO rechazar H</a:t>
                </a:r>
                <a:r>
                  <a:rPr lang="es-CL" sz="2000" baseline="-25000" dirty="0">
                    <a:solidFill>
                      <a:srgbClr val="222222"/>
                    </a:solidFill>
                  </a:rPr>
                  <a:t>0</a:t>
                </a:r>
                <a:r>
                  <a:rPr lang="es-CL" sz="2000" dirty="0">
                    <a:solidFill>
                      <a:srgbClr val="222222"/>
                    </a:solidFill>
                  </a:rPr>
                  <a:t> cuando en realidad es falsa. Se utiliza el simbolo </a:t>
                </a:r>
                <a14:m>
                  <m:oMath xmlns:m="http://schemas.openxmlformats.org/officeDocument/2006/math">
                    <m:r>
                      <a:rPr lang="es-CL" sz="2000" b="1" i="1" smtClean="0">
                        <a:solidFill>
                          <a:srgbClr val="222222"/>
                        </a:solidFill>
                        <a:latin typeface="Cambria Math" panose="02040503050406030204" pitchFamily="18" charset="0"/>
                        <a:ea typeface="Cambria Math" panose="02040503050406030204" pitchFamily="18" charset="0"/>
                      </a:rPr>
                      <m:t>𝜷</m:t>
                    </m:r>
                  </m:oMath>
                </a14:m>
                <a:r>
                  <a:rPr lang="es-ES" sz="2000" dirty="0">
                    <a:solidFill>
                      <a:srgbClr val="222222"/>
                    </a:solidFill>
                  </a:rPr>
                  <a:t> para representar el error </a:t>
                </a:r>
                <a:r>
                  <a:rPr lang="es-ES" sz="2000" b="1" dirty="0">
                    <a:solidFill>
                      <a:srgbClr val="222222"/>
                    </a:solidFill>
                  </a:rPr>
                  <a:t>Tipo II</a:t>
                </a:r>
                <a:r>
                  <a:rPr lang="es-CL" sz="2000" b="1" dirty="0">
                    <a:solidFill>
                      <a:srgbClr val="222222"/>
                    </a:solidFill>
                  </a:rPr>
                  <a:t>.</a:t>
                </a:r>
                <a:endParaRPr lang="el-GR" sz="2000" dirty="0">
                  <a:solidFill>
                    <a:srgbClr val="222222"/>
                  </a:solidFill>
                </a:endParaRPr>
              </a:p>
            </p:txBody>
          </p:sp>
        </mc:Choice>
        <mc:Fallback xmlns="">
          <p:sp>
            <p:nvSpPr>
              <p:cNvPr id="18" name="Rectángulo 17">
                <a:extLst>
                  <a:ext uri="{FF2B5EF4-FFF2-40B4-BE49-F238E27FC236}">
                    <a16:creationId xmlns:a16="http://schemas.microsoft.com/office/drawing/2014/main" id="{FAEAFEDD-0E73-ED43-9A70-3FEE23B84017}"/>
                  </a:ext>
                </a:extLst>
              </p:cNvPr>
              <p:cNvSpPr>
                <a:spLocks noRot="1" noChangeAspect="1" noMove="1" noResize="1" noEditPoints="1" noAdjustHandles="1" noChangeArrowheads="1" noChangeShapeType="1" noTextEdit="1"/>
              </p:cNvSpPr>
              <p:nvPr/>
            </p:nvSpPr>
            <p:spPr>
              <a:xfrm>
                <a:off x="2314223" y="4644717"/>
                <a:ext cx="8738726" cy="1631216"/>
              </a:xfrm>
              <a:prstGeom prst="rect">
                <a:avLst/>
              </a:prstGeom>
              <a:blipFill>
                <a:blip r:embed="rId3"/>
                <a:stretch>
                  <a:fillRect l="-726" t="-2308" r="-726" b="-5385"/>
                </a:stretch>
              </a:blipFill>
            </p:spPr>
            <p:txBody>
              <a:bodyPr/>
              <a:lstStyle/>
              <a:p>
                <a:r>
                  <a:rPr lang="es-CL">
                    <a:noFill/>
                  </a:rPr>
                  <a:t> </a:t>
                </a:r>
              </a:p>
            </p:txBody>
          </p:sp>
        </mc:Fallback>
      </mc:AlternateContent>
    </p:spTree>
    <p:extLst>
      <p:ext uri="{BB962C8B-B14F-4D97-AF65-F5344CB8AC3E}">
        <p14:creationId xmlns:p14="http://schemas.microsoft.com/office/powerpoint/2010/main" val="2778024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7C55C-1942-2B45-A4C0-136AA0E7B0F7}"/>
              </a:ext>
            </a:extLst>
          </p:cNvPr>
          <p:cNvPicPr>
            <a:picLocks noChangeAspect="1"/>
          </p:cNvPicPr>
          <p:nvPr/>
        </p:nvPicPr>
        <p:blipFill>
          <a:blip r:embed="rId2"/>
          <a:stretch>
            <a:fillRect/>
          </a:stretch>
        </p:blipFill>
        <p:spPr>
          <a:xfrm>
            <a:off x="8826500" y="4370764"/>
            <a:ext cx="2384552" cy="874336"/>
          </a:xfrm>
          <a:prstGeom prst="rect">
            <a:avLst/>
          </a:prstGeom>
        </p:spPr>
      </p:pic>
    </p:spTree>
    <p:extLst>
      <p:ext uri="{BB962C8B-B14F-4D97-AF65-F5344CB8AC3E}">
        <p14:creationId xmlns:p14="http://schemas.microsoft.com/office/powerpoint/2010/main" val="3736296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Componentes de una Prueba de hipótesis</a:t>
            </a:r>
          </a:p>
        </p:txBody>
      </p:sp>
      <p:sp>
        <p:nvSpPr>
          <p:cNvPr id="6" name="Rectángulo redondeado 5">
            <a:extLst>
              <a:ext uri="{FF2B5EF4-FFF2-40B4-BE49-F238E27FC236}">
                <a16:creationId xmlns:a16="http://schemas.microsoft.com/office/drawing/2014/main" id="{56B2B4BA-AF9F-0B40-B35B-2E24D405C44C}"/>
              </a:ext>
            </a:extLst>
          </p:cNvPr>
          <p:cNvSpPr/>
          <p:nvPr/>
        </p:nvSpPr>
        <p:spPr>
          <a:xfrm>
            <a:off x="1738488" y="1610835"/>
            <a:ext cx="6803421" cy="39600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sz="2000" b="1" dirty="0">
                <a:solidFill>
                  <a:schemeClr val="accent6">
                    <a:lumMod val="50000"/>
                  </a:schemeClr>
                </a:solidFill>
              </a:rPr>
              <a:t>HIPÓTESIS NULA</a:t>
            </a:r>
            <a:endParaRPr lang="es-CL" b="1" dirty="0">
              <a:solidFill>
                <a:schemeClr val="accent6">
                  <a:lumMod val="50000"/>
                </a:schemeClr>
              </a:solidFill>
            </a:endParaRPr>
          </a:p>
        </p:txBody>
      </p:sp>
      <p:sp>
        <p:nvSpPr>
          <p:cNvPr id="16" name="Rectángulo 15">
            <a:extLst>
              <a:ext uri="{FF2B5EF4-FFF2-40B4-BE49-F238E27FC236}">
                <a16:creationId xmlns:a16="http://schemas.microsoft.com/office/drawing/2014/main" id="{AE20337E-F738-1247-B856-744A5887EE7E}"/>
              </a:ext>
            </a:extLst>
          </p:cNvPr>
          <p:cNvSpPr/>
          <p:nvPr/>
        </p:nvSpPr>
        <p:spPr>
          <a:xfrm>
            <a:off x="1738488" y="2469433"/>
            <a:ext cx="9452677" cy="646331"/>
          </a:xfrm>
          <a:prstGeom prst="rect">
            <a:avLst/>
          </a:prstGeom>
        </p:spPr>
        <p:txBody>
          <a:bodyPr wrap="square">
            <a:spAutoFit/>
          </a:bodyPr>
          <a:lstStyle/>
          <a:p>
            <a:pPr algn="just"/>
            <a:r>
              <a:rPr lang="es-ES" dirty="0"/>
              <a:t>La </a:t>
            </a:r>
            <a:r>
              <a:rPr lang="es-ES" b="1" dirty="0"/>
              <a:t>hipótesis nula </a:t>
            </a:r>
            <a:r>
              <a:rPr lang="es-ES" dirty="0"/>
              <a:t>(denotada por H</a:t>
            </a:r>
            <a:r>
              <a:rPr lang="es-ES" baseline="-25000" dirty="0"/>
              <a:t>0</a:t>
            </a:r>
            <a:r>
              <a:rPr lang="es-ES" dirty="0"/>
              <a:t>) es la afirmación de que el valor de un parámetro de la población (media, proporción o desviación estándar) es igual a un valor aseverado.</a:t>
            </a:r>
            <a:endParaRPr lang="es-CL" b="1" dirty="0"/>
          </a:p>
        </p:txBody>
      </p:sp>
      <p:sp>
        <p:nvSpPr>
          <p:cNvPr id="14" name="Rectángulo 13">
            <a:extLst>
              <a:ext uri="{FF2B5EF4-FFF2-40B4-BE49-F238E27FC236}">
                <a16:creationId xmlns:a16="http://schemas.microsoft.com/office/drawing/2014/main" id="{C8794871-F143-1B45-B72C-6718DA9AB892}"/>
              </a:ext>
            </a:extLst>
          </p:cNvPr>
          <p:cNvSpPr/>
          <p:nvPr/>
        </p:nvSpPr>
        <p:spPr>
          <a:xfrm>
            <a:off x="1738488" y="3375092"/>
            <a:ext cx="9452677" cy="369332"/>
          </a:xfrm>
          <a:prstGeom prst="rect">
            <a:avLst/>
          </a:prstGeom>
        </p:spPr>
        <p:txBody>
          <a:bodyPr wrap="square">
            <a:spAutoFit/>
          </a:bodyPr>
          <a:lstStyle/>
          <a:p>
            <a:pPr algn="just"/>
            <a:r>
              <a:rPr lang="es-CL" dirty="0"/>
              <a:t>Las siguientes son hipótesis nulas típicas:</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EE5DA84F-D7F2-C344-9DDA-C1E668E0A9C7}"/>
                  </a:ext>
                </a:extLst>
              </p:cNvPr>
              <p:cNvSpPr txBox="1"/>
              <p:nvPr/>
            </p:nvSpPr>
            <p:spPr>
              <a:xfrm>
                <a:off x="2235200" y="4003752"/>
                <a:ext cx="11104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𝑜</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=37</m:t>
                      </m:r>
                    </m:oMath>
                  </m:oMathPara>
                </a14:m>
                <a:endParaRPr lang="es-CL" dirty="0"/>
              </a:p>
            </p:txBody>
          </p:sp>
        </mc:Choice>
        <mc:Fallback xmlns="">
          <p:sp>
            <p:nvSpPr>
              <p:cNvPr id="3" name="CuadroTexto 2">
                <a:extLst>
                  <a:ext uri="{FF2B5EF4-FFF2-40B4-BE49-F238E27FC236}">
                    <a16:creationId xmlns:a16="http://schemas.microsoft.com/office/drawing/2014/main" id="{EE5DA84F-D7F2-C344-9DDA-C1E668E0A9C7}"/>
                  </a:ext>
                </a:extLst>
              </p:cNvPr>
              <p:cNvSpPr txBox="1">
                <a:spLocks noRot="1" noChangeAspect="1" noMove="1" noResize="1" noEditPoints="1" noAdjustHandles="1" noChangeArrowheads="1" noChangeShapeType="1" noTextEdit="1"/>
              </p:cNvSpPr>
              <p:nvPr/>
            </p:nvSpPr>
            <p:spPr>
              <a:xfrm>
                <a:off x="2235200" y="4003752"/>
                <a:ext cx="1110432" cy="276999"/>
              </a:xfrm>
              <a:prstGeom prst="rect">
                <a:avLst/>
              </a:prstGeom>
              <a:blipFill>
                <a:blip r:embed="rId2"/>
                <a:stretch>
                  <a:fillRect l="-4545" r="-4545" b="-2727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8963BD2C-4657-644A-93F2-6DED083D21CB}"/>
                  </a:ext>
                </a:extLst>
              </p:cNvPr>
              <p:cNvSpPr txBox="1"/>
              <p:nvPr/>
            </p:nvSpPr>
            <p:spPr>
              <a:xfrm>
                <a:off x="5540784" y="4003751"/>
                <a:ext cx="1156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𝑜</m:t>
                          </m:r>
                        </m:sub>
                      </m:sSub>
                      <m:r>
                        <a:rPr lang="es-ES" b="0" i="1" smtClean="0">
                          <a:latin typeface="Cambria Math" panose="02040503050406030204" pitchFamily="18" charset="0"/>
                        </a:rPr>
                        <m:t>:</m:t>
                      </m:r>
                      <m:r>
                        <a:rPr lang="es-ES" b="0" i="1" smtClean="0">
                          <a:latin typeface="Cambria Math" panose="02040503050406030204" pitchFamily="18" charset="0"/>
                        </a:rPr>
                        <m:t>𝑝</m:t>
                      </m:r>
                      <m:r>
                        <a:rPr lang="es-ES" b="0" i="1" smtClean="0">
                          <a:latin typeface="Cambria Math" panose="02040503050406030204" pitchFamily="18" charset="0"/>
                          <a:ea typeface="Cambria Math" panose="02040503050406030204" pitchFamily="18" charset="0"/>
                        </a:rPr>
                        <m:t>=0,5</m:t>
                      </m:r>
                    </m:oMath>
                  </m:oMathPara>
                </a14:m>
                <a:endParaRPr lang="es-CL" dirty="0"/>
              </a:p>
            </p:txBody>
          </p:sp>
        </mc:Choice>
        <mc:Fallback xmlns="">
          <p:sp>
            <p:nvSpPr>
              <p:cNvPr id="11" name="CuadroTexto 10">
                <a:extLst>
                  <a:ext uri="{FF2B5EF4-FFF2-40B4-BE49-F238E27FC236}">
                    <a16:creationId xmlns:a16="http://schemas.microsoft.com/office/drawing/2014/main" id="{8963BD2C-4657-644A-93F2-6DED083D21CB}"/>
                  </a:ext>
                </a:extLst>
              </p:cNvPr>
              <p:cNvSpPr txBox="1">
                <a:spLocks noRot="1" noChangeAspect="1" noMove="1" noResize="1" noEditPoints="1" noAdjustHandles="1" noChangeArrowheads="1" noChangeShapeType="1" noTextEdit="1"/>
              </p:cNvSpPr>
              <p:nvPr/>
            </p:nvSpPr>
            <p:spPr>
              <a:xfrm>
                <a:off x="5540784" y="4003751"/>
                <a:ext cx="1156727" cy="276999"/>
              </a:xfrm>
              <a:prstGeom prst="rect">
                <a:avLst/>
              </a:prstGeom>
              <a:blipFill>
                <a:blip r:embed="rId3"/>
                <a:stretch>
                  <a:fillRect l="-4348" r="-4348" b="-3181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0C6E0D43-52FB-B548-BB68-D1E4A820D5F6}"/>
                  </a:ext>
                </a:extLst>
              </p:cNvPr>
              <p:cNvSpPr txBox="1"/>
              <p:nvPr/>
            </p:nvSpPr>
            <p:spPr>
              <a:xfrm>
                <a:off x="8754533" y="4003750"/>
                <a:ext cx="1117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𝑜</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𝜎</m:t>
                      </m:r>
                      <m:r>
                        <a:rPr lang="es-ES" b="0" i="1" smtClean="0">
                          <a:latin typeface="Cambria Math" panose="02040503050406030204" pitchFamily="18" charset="0"/>
                          <a:ea typeface="Cambria Math" panose="02040503050406030204" pitchFamily="18" charset="0"/>
                        </a:rPr>
                        <m:t>=15</m:t>
                      </m:r>
                    </m:oMath>
                  </m:oMathPara>
                </a14:m>
                <a:endParaRPr lang="es-CL" dirty="0"/>
              </a:p>
            </p:txBody>
          </p:sp>
        </mc:Choice>
        <mc:Fallback xmlns="">
          <p:sp>
            <p:nvSpPr>
              <p:cNvPr id="12" name="CuadroTexto 11">
                <a:extLst>
                  <a:ext uri="{FF2B5EF4-FFF2-40B4-BE49-F238E27FC236}">
                    <a16:creationId xmlns:a16="http://schemas.microsoft.com/office/drawing/2014/main" id="{0C6E0D43-52FB-B548-BB68-D1E4A820D5F6}"/>
                  </a:ext>
                </a:extLst>
              </p:cNvPr>
              <p:cNvSpPr txBox="1">
                <a:spLocks noRot="1" noChangeAspect="1" noMove="1" noResize="1" noEditPoints="1" noAdjustHandles="1" noChangeArrowheads="1" noChangeShapeType="1" noTextEdit="1"/>
              </p:cNvSpPr>
              <p:nvPr/>
            </p:nvSpPr>
            <p:spPr>
              <a:xfrm>
                <a:off x="8754533" y="4003750"/>
                <a:ext cx="1117870" cy="276999"/>
              </a:xfrm>
              <a:prstGeom prst="rect">
                <a:avLst/>
              </a:prstGeom>
              <a:blipFill>
                <a:blip r:embed="rId4"/>
                <a:stretch>
                  <a:fillRect l="-4494" r="-4494" b="-13636"/>
                </a:stretch>
              </a:blipFill>
            </p:spPr>
            <p:txBody>
              <a:bodyPr/>
              <a:lstStyle/>
              <a:p>
                <a:r>
                  <a:rPr lang="es-CL">
                    <a:noFill/>
                  </a:rPr>
                  <a:t> </a:t>
                </a:r>
              </a:p>
            </p:txBody>
          </p:sp>
        </mc:Fallback>
      </mc:AlternateContent>
      <p:sp>
        <p:nvSpPr>
          <p:cNvPr id="17" name="Rectángulo 16">
            <a:extLst>
              <a:ext uri="{FF2B5EF4-FFF2-40B4-BE49-F238E27FC236}">
                <a16:creationId xmlns:a16="http://schemas.microsoft.com/office/drawing/2014/main" id="{D7B64428-1126-3746-B788-85738D26C9A9}"/>
              </a:ext>
            </a:extLst>
          </p:cNvPr>
          <p:cNvSpPr/>
          <p:nvPr/>
        </p:nvSpPr>
        <p:spPr>
          <a:xfrm>
            <a:off x="1738487" y="4667669"/>
            <a:ext cx="9452677" cy="646331"/>
          </a:xfrm>
          <a:prstGeom prst="rect">
            <a:avLst/>
          </a:prstGeom>
        </p:spPr>
        <p:txBody>
          <a:bodyPr wrap="square">
            <a:spAutoFit/>
          </a:bodyPr>
          <a:lstStyle/>
          <a:p>
            <a:pPr algn="just"/>
            <a:r>
              <a:rPr lang="es-CL" dirty="0"/>
              <a:t>La hipótesis nulas se aprueba en forma directa, en el sentido de que </a:t>
            </a:r>
            <a:r>
              <a:rPr lang="es-CL" b="1" dirty="0"/>
              <a:t>se supone que es verdadera</a:t>
            </a:r>
            <a:r>
              <a:rPr lang="es-CL" dirty="0"/>
              <a:t>, y llegamos a una conclusión de rechazar H</a:t>
            </a:r>
            <a:r>
              <a:rPr lang="es-CL" baseline="-25000" dirty="0"/>
              <a:t>0</a:t>
            </a:r>
            <a:r>
              <a:rPr lang="es-CL" dirty="0"/>
              <a:t> o no rechazar H</a:t>
            </a:r>
            <a:r>
              <a:rPr lang="es-CL" baseline="-25000" dirty="0"/>
              <a:t>0.</a:t>
            </a:r>
            <a:endParaRPr lang="es-CL" dirty="0"/>
          </a:p>
        </p:txBody>
      </p:sp>
    </p:spTree>
    <p:extLst>
      <p:ext uri="{BB962C8B-B14F-4D97-AF65-F5344CB8AC3E}">
        <p14:creationId xmlns:p14="http://schemas.microsoft.com/office/powerpoint/2010/main" val="3105139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Componentes de una Prueba de hipótesis</a:t>
            </a:r>
          </a:p>
        </p:txBody>
      </p:sp>
      <p:sp>
        <p:nvSpPr>
          <p:cNvPr id="6" name="Rectángulo redondeado 5">
            <a:extLst>
              <a:ext uri="{FF2B5EF4-FFF2-40B4-BE49-F238E27FC236}">
                <a16:creationId xmlns:a16="http://schemas.microsoft.com/office/drawing/2014/main" id="{56B2B4BA-AF9F-0B40-B35B-2E24D405C44C}"/>
              </a:ext>
            </a:extLst>
          </p:cNvPr>
          <p:cNvSpPr/>
          <p:nvPr/>
        </p:nvSpPr>
        <p:spPr>
          <a:xfrm>
            <a:off x="1738488" y="1610835"/>
            <a:ext cx="6803421" cy="39600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sz="2000" b="1" dirty="0">
                <a:solidFill>
                  <a:schemeClr val="accent6">
                    <a:lumMod val="50000"/>
                  </a:schemeClr>
                </a:solidFill>
              </a:rPr>
              <a:t>HIPÓTESIS ALTERNATIVA</a:t>
            </a:r>
            <a:endParaRPr lang="es-C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16" name="Rectángulo 15">
                <a:extLst>
                  <a:ext uri="{FF2B5EF4-FFF2-40B4-BE49-F238E27FC236}">
                    <a16:creationId xmlns:a16="http://schemas.microsoft.com/office/drawing/2014/main" id="{AE20337E-F738-1247-B856-744A5887EE7E}"/>
                  </a:ext>
                </a:extLst>
              </p:cNvPr>
              <p:cNvSpPr/>
              <p:nvPr/>
            </p:nvSpPr>
            <p:spPr>
              <a:xfrm>
                <a:off x="1738488" y="2173597"/>
                <a:ext cx="9452677" cy="923330"/>
              </a:xfrm>
              <a:prstGeom prst="rect">
                <a:avLst/>
              </a:prstGeom>
            </p:spPr>
            <p:txBody>
              <a:bodyPr wrap="square">
                <a:spAutoFit/>
              </a:bodyPr>
              <a:lstStyle/>
              <a:p>
                <a:pPr algn="just"/>
                <a:r>
                  <a:rPr lang="es-ES" dirty="0"/>
                  <a:t>La </a:t>
                </a:r>
                <a:r>
                  <a:rPr lang="es-ES" b="1" dirty="0"/>
                  <a:t>hipótesis alternativa </a:t>
                </a:r>
                <a:r>
                  <a:rPr lang="es-ES" dirty="0"/>
                  <a:t>(denotada por H</a:t>
                </a:r>
                <a:r>
                  <a:rPr lang="es-ES" baseline="-25000" dirty="0"/>
                  <a:t>1</a:t>
                </a:r>
                <a:r>
                  <a:rPr lang="es-ES" dirty="0"/>
                  <a:t>) es la afirmación de que el parámetro tiene un valor que, de alguna manera, difiere de la hipótesis nula. Los símbolos que emplea la hipótesis alternativa son: &lt; , &gt; o bien </a:t>
                </a:r>
                <a14:m>
                  <m:oMath xmlns:m="http://schemas.openxmlformats.org/officeDocument/2006/math">
                    <m:r>
                      <a:rPr lang="es-ES"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m:t>
                    </m:r>
                  </m:oMath>
                </a14:m>
                <a:endParaRPr lang="es-CL" b="1" dirty="0"/>
              </a:p>
            </p:txBody>
          </p:sp>
        </mc:Choice>
        <mc:Fallback xmlns="">
          <p:sp>
            <p:nvSpPr>
              <p:cNvPr id="16" name="Rectángulo 15">
                <a:extLst>
                  <a:ext uri="{FF2B5EF4-FFF2-40B4-BE49-F238E27FC236}">
                    <a16:creationId xmlns:a16="http://schemas.microsoft.com/office/drawing/2014/main" id="{AE20337E-F738-1247-B856-744A5887EE7E}"/>
                  </a:ext>
                </a:extLst>
              </p:cNvPr>
              <p:cNvSpPr>
                <a:spLocks noRot="1" noChangeAspect="1" noMove="1" noResize="1" noEditPoints="1" noAdjustHandles="1" noChangeArrowheads="1" noChangeShapeType="1" noTextEdit="1"/>
              </p:cNvSpPr>
              <p:nvPr/>
            </p:nvSpPr>
            <p:spPr>
              <a:xfrm>
                <a:off x="1738488" y="2173597"/>
                <a:ext cx="9452677" cy="923330"/>
              </a:xfrm>
              <a:prstGeom prst="rect">
                <a:avLst/>
              </a:prstGeom>
              <a:blipFill>
                <a:blip r:embed="rId2"/>
                <a:stretch>
                  <a:fillRect l="-536" t="-4110" r="-536" b="-10959"/>
                </a:stretch>
              </a:blipFill>
            </p:spPr>
            <p:txBody>
              <a:bodyPr/>
              <a:lstStyle/>
              <a:p>
                <a:r>
                  <a:rPr lang="es-CL">
                    <a:noFill/>
                  </a:rPr>
                  <a:t> </a:t>
                </a:r>
              </a:p>
            </p:txBody>
          </p:sp>
        </mc:Fallback>
      </mc:AlternateContent>
      <p:sp>
        <p:nvSpPr>
          <p:cNvPr id="14" name="Rectángulo 13">
            <a:extLst>
              <a:ext uri="{FF2B5EF4-FFF2-40B4-BE49-F238E27FC236}">
                <a16:creationId xmlns:a16="http://schemas.microsoft.com/office/drawing/2014/main" id="{C8794871-F143-1B45-B72C-6718DA9AB892}"/>
              </a:ext>
            </a:extLst>
          </p:cNvPr>
          <p:cNvSpPr/>
          <p:nvPr/>
        </p:nvSpPr>
        <p:spPr>
          <a:xfrm>
            <a:off x="1738488" y="3070291"/>
            <a:ext cx="9452677" cy="369332"/>
          </a:xfrm>
          <a:prstGeom prst="rect">
            <a:avLst/>
          </a:prstGeom>
        </p:spPr>
        <p:txBody>
          <a:bodyPr wrap="square">
            <a:spAutoFit/>
          </a:bodyPr>
          <a:lstStyle/>
          <a:p>
            <a:pPr algn="just"/>
            <a:r>
              <a:rPr lang="es-CL" dirty="0"/>
              <a:t>A continuación se presenta diferentes formas de  hipótesis alternativas:</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EE5DA84F-D7F2-C344-9DDA-C1E668E0A9C7}"/>
                  </a:ext>
                </a:extLst>
              </p:cNvPr>
              <p:cNvSpPr txBox="1"/>
              <p:nvPr/>
            </p:nvSpPr>
            <p:spPr>
              <a:xfrm>
                <a:off x="3593700" y="3551619"/>
                <a:ext cx="10997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1</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&gt;37</m:t>
                      </m:r>
                    </m:oMath>
                  </m:oMathPara>
                </a14:m>
                <a:endParaRPr lang="es-CL" dirty="0"/>
              </a:p>
            </p:txBody>
          </p:sp>
        </mc:Choice>
        <mc:Fallback xmlns="">
          <p:sp>
            <p:nvSpPr>
              <p:cNvPr id="3" name="CuadroTexto 2">
                <a:extLst>
                  <a:ext uri="{FF2B5EF4-FFF2-40B4-BE49-F238E27FC236}">
                    <a16:creationId xmlns:a16="http://schemas.microsoft.com/office/drawing/2014/main" id="{EE5DA84F-D7F2-C344-9DDA-C1E668E0A9C7}"/>
                  </a:ext>
                </a:extLst>
              </p:cNvPr>
              <p:cNvSpPr txBox="1">
                <a:spLocks noRot="1" noChangeAspect="1" noMove="1" noResize="1" noEditPoints="1" noAdjustHandles="1" noChangeArrowheads="1" noChangeShapeType="1" noTextEdit="1"/>
              </p:cNvSpPr>
              <p:nvPr/>
            </p:nvSpPr>
            <p:spPr>
              <a:xfrm>
                <a:off x="3593700" y="3551619"/>
                <a:ext cx="1099788" cy="276999"/>
              </a:xfrm>
              <a:prstGeom prst="rect">
                <a:avLst/>
              </a:prstGeom>
              <a:blipFill>
                <a:blip r:embed="rId3"/>
                <a:stretch>
                  <a:fillRect l="-4598" r="-4598" b="-2173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8963BD2C-4657-644A-93F2-6DED083D21CB}"/>
                  </a:ext>
                </a:extLst>
              </p:cNvPr>
              <p:cNvSpPr txBox="1"/>
              <p:nvPr/>
            </p:nvSpPr>
            <p:spPr>
              <a:xfrm>
                <a:off x="3571549" y="3874331"/>
                <a:ext cx="11460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1</m:t>
                          </m:r>
                        </m:sub>
                      </m:sSub>
                      <m:r>
                        <a:rPr lang="es-ES" b="0" i="1" smtClean="0">
                          <a:latin typeface="Cambria Math" panose="02040503050406030204" pitchFamily="18" charset="0"/>
                        </a:rPr>
                        <m:t>:</m:t>
                      </m:r>
                      <m:r>
                        <a:rPr lang="es-ES" b="0" i="1" smtClean="0">
                          <a:latin typeface="Cambria Math" panose="02040503050406030204" pitchFamily="18" charset="0"/>
                        </a:rPr>
                        <m:t>𝑝</m:t>
                      </m:r>
                      <m:r>
                        <a:rPr lang="es-ES" b="0" i="1" smtClean="0">
                          <a:latin typeface="Cambria Math" panose="02040503050406030204" pitchFamily="18" charset="0"/>
                        </a:rPr>
                        <m:t>&gt;0,5</m:t>
                      </m:r>
                    </m:oMath>
                  </m:oMathPara>
                </a14:m>
                <a:endParaRPr lang="es-CL" dirty="0"/>
              </a:p>
            </p:txBody>
          </p:sp>
        </mc:Choice>
        <mc:Fallback xmlns="">
          <p:sp>
            <p:nvSpPr>
              <p:cNvPr id="11" name="CuadroTexto 10">
                <a:extLst>
                  <a:ext uri="{FF2B5EF4-FFF2-40B4-BE49-F238E27FC236}">
                    <a16:creationId xmlns:a16="http://schemas.microsoft.com/office/drawing/2014/main" id="{8963BD2C-4657-644A-93F2-6DED083D21CB}"/>
                  </a:ext>
                </a:extLst>
              </p:cNvPr>
              <p:cNvSpPr txBox="1">
                <a:spLocks noRot="1" noChangeAspect="1" noMove="1" noResize="1" noEditPoints="1" noAdjustHandles="1" noChangeArrowheads="1" noChangeShapeType="1" noTextEdit="1"/>
              </p:cNvSpPr>
              <p:nvPr/>
            </p:nvSpPr>
            <p:spPr>
              <a:xfrm>
                <a:off x="3571549" y="3874331"/>
                <a:ext cx="1146083" cy="276999"/>
              </a:xfrm>
              <a:prstGeom prst="rect">
                <a:avLst/>
              </a:prstGeom>
              <a:blipFill>
                <a:blip r:embed="rId4"/>
                <a:stretch>
                  <a:fillRect l="-4396" r="-4396" b="-2727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0C6E0D43-52FB-B548-BB68-D1E4A820D5F6}"/>
                  </a:ext>
                </a:extLst>
              </p:cNvPr>
              <p:cNvSpPr txBox="1"/>
              <p:nvPr/>
            </p:nvSpPr>
            <p:spPr>
              <a:xfrm>
                <a:off x="3587484" y="4247850"/>
                <a:ext cx="11072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1</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𝜎</m:t>
                      </m:r>
                      <m:r>
                        <a:rPr lang="es-ES" b="0" i="1" smtClean="0">
                          <a:latin typeface="Cambria Math" panose="02040503050406030204" pitchFamily="18" charset="0"/>
                          <a:ea typeface="Cambria Math" panose="02040503050406030204" pitchFamily="18" charset="0"/>
                        </a:rPr>
                        <m:t>&gt;15</m:t>
                      </m:r>
                    </m:oMath>
                  </m:oMathPara>
                </a14:m>
                <a:endParaRPr lang="es-CL" dirty="0"/>
              </a:p>
            </p:txBody>
          </p:sp>
        </mc:Choice>
        <mc:Fallback xmlns="">
          <p:sp>
            <p:nvSpPr>
              <p:cNvPr id="12" name="CuadroTexto 11">
                <a:extLst>
                  <a:ext uri="{FF2B5EF4-FFF2-40B4-BE49-F238E27FC236}">
                    <a16:creationId xmlns:a16="http://schemas.microsoft.com/office/drawing/2014/main" id="{0C6E0D43-52FB-B548-BB68-D1E4A820D5F6}"/>
                  </a:ext>
                </a:extLst>
              </p:cNvPr>
              <p:cNvSpPr txBox="1">
                <a:spLocks noRot="1" noChangeAspect="1" noMove="1" noResize="1" noEditPoints="1" noAdjustHandles="1" noChangeArrowheads="1" noChangeShapeType="1" noTextEdit="1"/>
              </p:cNvSpPr>
              <p:nvPr/>
            </p:nvSpPr>
            <p:spPr>
              <a:xfrm>
                <a:off x="3587484" y="4247850"/>
                <a:ext cx="1107226" cy="276999"/>
              </a:xfrm>
              <a:prstGeom prst="rect">
                <a:avLst/>
              </a:prstGeom>
              <a:blipFill>
                <a:blip r:embed="rId5"/>
                <a:stretch>
                  <a:fillRect l="-4545" r="-4545" b="-13043"/>
                </a:stretch>
              </a:blipFill>
            </p:spPr>
            <p:txBody>
              <a:bodyPr/>
              <a:lstStyle/>
              <a:p>
                <a:r>
                  <a:rPr lang="es-CL">
                    <a:noFill/>
                  </a:rPr>
                  <a:t> </a:t>
                </a:r>
              </a:p>
            </p:txBody>
          </p:sp>
        </mc:Fallback>
      </mc:AlternateContent>
      <p:sp>
        <p:nvSpPr>
          <p:cNvPr id="4" name="Rectángulo 3">
            <a:extLst>
              <a:ext uri="{FF2B5EF4-FFF2-40B4-BE49-F238E27FC236}">
                <a16:creationId xmlns:a16="http://schemas.microsoft.com/office/drawing/2014/main" id="{C6D42875-A74A-1444-A1CF-E4CC592A64A8}"/>
              </a:ext>
            </a:extLst>
          </p:cNvPr>
          <p:cNvSpPr/>
          <p:nvPr/>
        </p:nvSpPr>
        <p:spPr>
          <a:xfrm>
            <a:off x="1766029" y="3505453"/>
            <a:ext cx="934871" cy="369332"/>
          </a:xfrm>
          <a:prstGeom prst="rect">
            <a:avLst/>
          </a:prstGeom>
        </p:spPr>
        <p:txBody>
          <a:bodyPr wrap="none">
            <a:spAutoFit/>
          </a:bodyPr>
          <a:lstStyle/>
          <a:p>
            <a:r>
              <a:rPr lang="es-CL" dirty="0"/>
              <a:t>Medias:</a:t>
            </a:r>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DBAB80B0-9E92-104E-98BC-4FADDE432D50}"/>
                  </a:ext>
                </a:extLst>
              </p:cNvPr>
              <p:cNvSpPr txBox="1"/>
              <p:nvPr/>
            </p:nvSpPr>
            <p:spPr>
              <a:xfrm>
                <a:off x="5754414" y="3567884"/>
                <a:ext cx="10997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1</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&lt;37</m:t>
                      </m:r>
                    </m:oMath>
                  </m:oMathPara>
                </a14:m>
                <a:endParaRPr lang="es-CL" dirty="0"/>
              </a:p>
            </p:txBody>
          </p:sp>
        </mc:Choice>
        <mc:Fallback xmlns="">
          <p:sp>
            <p:nvSpPr>
              <p:cNvPr id="13" name="CuadroTexto 12">
                <a:extLst>
                  <a:ext uri="{FF2B5EF4-FFF2-40B4-BE49-F238E27FC236}">
                    <a16:creationId xmlns:a16="http://schemas.microsoft.com/office/drawing/2014/main" id="{DBAB80B0-9E92-104E-98BC-4FADDE432D50}"/>
                  </a:ext>
                </a:extLst>
              </p:cNvPr>
              <p:cNvSpPr txBox="1">
                <a:spLocks noRot="1" noChangeAspect="1" noMove="1" noResize="1" noEditPoints="1" noAdjustHandles="1" noChangeArrowheads="1" noChangeShapeType="1" noTextEdit="1"/>
              </p:cNvSpPr>
              <p:nvPr/>
            </p:nvSpPr>
            <p:spPr>
              <a:xfrm>
                <a:off x="5754414" y="3567884"/>
                <a:ext cx="1099788" cy="276999"/>
              </a:xfrm>
              <a:prstGeom prst="rect">
                <a:avLst/>
              </a:prstGeom>
              <a:blipFill>
                <a:blip r:embed="rId6"/>
                <a:stretch>
                  <a:fillRect l="-4598" r="-4598" b="-26087"/>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A9CD8E17-6FFB-5343-90BF-A62C6478F2D6}"/>
                  </a:ext>
                </a:extLst>
              </p:cNvPr>
              <p:cNvSpPr txBox="1"/>
              <p:nvPr/>
            </p:nvSpPr>
            <p:spPr>
              <a:xfrm>
                <a:off x="7864635" y="3551619"/>
                <a:ext cx="10997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1</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37</m:t>
                      </m:r>
                    </m:oMath>
                  </m:oMathPara>
                </a14:m>
                <a:endParaRPr lang="es-CL" dirty="0"/>
              </a:p>
            </p:txBody>
          </p:sp>
        </mc:Choice>
        <mc:Fallback xmlns="">
          <p:sp>
            <p:nvSpPr>
              <p:cNvPr id="15" name="CuadroTexto 14">
                <a:extLst>
                  <a:ext uri="{FF2B5EF4-FFF2-40B4-BE49-F238E27FC236}">
                    <a16:creationId xmlns:a16="http://schemas.microsoft.com/office/drawing/2014/main" id="{A9CD8E17-6FFB-5343-90BF-A62C6478F2D6}"/>
                  </a:ext>
                </a:extLst>
              </p:cNvPr>
              <p:cNvSpPr txBox="1">
                <a:spLocks noRot="1" noChangeAspect="1" noMove="1" noResize="1" noEditPoints="1" noAdjustHandles="1" noChangeArrowheads="1" noChangeShapeType="1" noTextEdit="1"/>
              </p:cNvSpPr>
              <p:nvPr/>
            </p:nvSpPr>
            <p:spPr>
              <a:xfrm>
                <a:off x="7864635" y="3551619"/>
                <a:ext cx="1099788" cy="276999"/>
              </a:xfrm>
              <a:prstGeom prst="rect">
                <a:avLst/>
              </a:prstGeom>
              <a:blipFill>
                <a:blip r:embed="rId7"/>
                <a:stretch>
                  <a:fillRect l="-4545" r="-3409" b="-2173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18DF7975-4273-7F44-A93D-F86BC7ACFB92}"/>
                  </a:ext>
                </a:extLst>
              </p:cNvPr>
              <p:cNvSpPr txBox="1"/>
              <p:nvPr/>
            </p:nvSpPr>
            <p:spPr>
              <a:xfrm>
                <a:off x="5761909" y="3904530"/>
                <a:ext cx="11460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1</m:t>
                          </m:r>
                        </m:sub>
                      </m:sSub>
                      <m:r>
                        <a:rPr lang="es-ES" b="0" i="1" smtClean="0">
                          <a:latin typeface="Cambria Math" panose="02040503050406030204" pitchFamily="18" charset="0"/>
                        </a:rPr>
                        <m:t>:</m:t>
                      </m:r>
                      <m:r>
                        <a:rPr lang="es-ES" b="0" i="1" smtClean="0">
                          <a:latin typeface="Cambria Math" panose="02040503050406030204" pitchFamily="18" charset="0"/>
                        </a:rPr>
                        <m:t>𝑝</m:t>
                      </m:r>
                      <m:r>
                        <a:rPr lang="es-ES" b="0" i="1" smtClean="0">
                          <a:latin typeface="Cambria Math" panose="02040503050406030204" pitchFamily="18" charset="0"/>
                          <a:ea typeface="Cambria Math" panose="02040503050406030204" pitchFamily="18" charset="0"/>
                        </a:rPr>
                        <m:t>&lt;0,5</m:t>
                      </m:r>
                    </m:oMath>
                  </m:oMathPara>
                </a14:m>
                <a:endParaRPr lang="es-CL" dirty="0"/>
              </a:p>
            </p:txBody>
          </p:sp>
        </mc:Choice>
        <mc:Fallback xmlns="">
          <p:sp>
            <p:nvSpPr>
              <p:cNvPr id="18" name="CuadroTexto 17">
                <a:extLst>
                  <a:ext uri="{FF2B5EF4-FFF2-40B4-BE49-F238E27FC236}">
                    <a16:creationId xmlns:a16="http://schemas.microsoft.com/office/drawing/2014/main" id="{18DF7975-4273-7F44-A93D-F86BC7ACFB92}"/>
                  </a:ext>
                </a:extLst>
              </p:cNvPr>
              <p:cNvSpPr txBox="1">
                <a:spLocks noRot="1" noChangeAspect="1" noMove="1" noResize="1" noEditPoints="1" noAdjustHandles="1" noChangeArrowheads="1" noChangeShapeType="1" noTextEdit="1"/>
              </p:cNvSpPr>
              <p:nvPr/>
            </p:nvSpPr>
            <p:spPr>
              <a:xfrm>
                <a:off x="5761909" y="3904530"/>
                <a:ext cx="1146083" cy="276999"/>
              </a:xfrm>
              <a:prstGeom prst="rect">
                <a:avLst/>
              </a:prstGeom>
              <a:blipFill>
                <a:blip r:embed="rId8"/>
                <a:stretch>
                  <a:fillRect l="-4396" r="-5495" b="-26087"/>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4C7BC11B-7CEA-EE4B-B6AC-13D50795032F}"/>
                  </a:ext>
                </a:extLst>
              </p:cNvPr>
              <p:cNvSpPr txBox="1"/>
              <p:nvPr/>
            </p:nvSpPr>
            <p:spPr>
              <a:xfrm>
                <a:off x="7881095" y="3888265"/>
                <a:ext cx="11460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1</m:t>
                          </m:r>
                        </m:sub>
                      </m:sSub>
                      <m:r>
                        <a:rPr lang="es-ES" b="0" i="1" smtClean="0">
                          <a:latin typeface="Cambria Math" panose="02040503050406030204" pitchFamily="18" charset="0"/>
                        </a:rPr>
                        <m:t>:</m:t>
                      </m:r>
                      <m:r>
                        <a:rPr lang="es-ES" b="0" i="1" smtClean="0">
                          <a:latin typeface="Cambria Math" panose="02040503050406030204" pitchFamily="18" charset="0"/>
                        </a:rPr>
                        <m:t>𝑝</m:t>
                      </m:r>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0,5</m:t>
                      </m:r>
                    </m:oMath>
                  </m:oMathPara>
                </a14:m>
                <a:endParaRPr lang="es-CL" dirty="0"/>
              </a:p>
            </p:txBody>
          </p:sp>
        </mc:Choice>
        <mc:Fallback xmlns="">
          <p:sp>
            <p:nvSpPr>
              <p:cNvPr id="19" name="CuadroTexto 18">
                <a:extLst>
                  <a:ext uri="{FF2B5EF4-FFF2-40B4-BE49-F238E27FC236}">
                    <a16:creationId xmlns:a16="http://schemas.microsoft.com/office/drawing/2014/main" id="{4C7BC11B-7CEA-EE4B-B6AC-13D50795032F}"/>
                  </a:ext>
                </a:extLst>
              </p:cNvPr>
              <p:cNvSpPr txBox="1">
                <a:spLocks noRot="1" noChangeAspect="1" noMove="1" noResize="1" noEditPoints="1" noAdjustHandles="1" noChangeArrowheads="1" noChangeShapeType="1" noTextEdit="1"/>
              </p:cNvSpPr>
              <p:nvPr/>
            </p:nvSpPr>
            <p:spPr>
              <a:xfrm>
                <a:off x="7881095" y="3888265"/>
                <a:ext cx="1146083" cy="276999"/>
              </a:xfrm>
              <a:prstGeom prst="rect">
                <a:avLst/>
              </a:prstGeom>
              <a:blipFill>
                <a:blip r:embed="rId9"/>
                <a:stretch>
                  <a:fillRect l="-4396" r="-5495" b="-3181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787CC2A9-5266-8144-9198-35F71D5C8D1D}"/>
                  </a:ext>
                </a:extLst>
              </p:cNvPr>
              <p:cNvSpPr txBox="1"/>
              <p:nvPr/>
            </p:nvSpPr>
            <p:spPr>
              <a:xfrm>
                <a:off x="5777844" y="4230248"/>
                <a:ext cx="11072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1</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𝜎</m:t>
                      </m:r>
                      <m:r>
                        <a:rPr lang="es-ES" b="0" i="1" smtClean="0">
                          <a:latin typeface="Cambria Math" panose="02040503050406030204" pitchFamily="18" charset="0"/>
                          <a:ea typeface="Cambria Math" panose="02040503050406030204" pitchFamily="18" charset="0"/>
                        </a:rPr>
                        <m:t>&lt;15</m:t>
                      </m:r>
                    </m:oMath>
                  </m:oMathPara>
                </a14:m>
                <a:endParaRPr lang="es-CL" dirty="0"/>
              </a:p>
            </p:txBody>
          </p:sp>
        </mc:Choice>
        <mc:Fallback xmlns="">
          <p:sp>
            <p:nvSpPr>
              <p:cNvPr id="20" name="CuadroTexto 19">
                <a:extLst>
                  <a:ext uri="{FF2B5EF4-FFF2-40B4-BE49-F238E27FC236}">
                    <a16:creationId xmlns:a16="http://schemas.microsoft.com/office/drawing/2014/main" id="{787CC2A9-5266-8144-9198-35F71D5C8D1D}"/>
                  </a:ext>
                </a:extLst>
              </p:cNvPr>
              <p:cNvSpPr txBox="1">
                <a:spLocks noRot="1" noChangeAspect="1" noMove="1" noResize="1" noEditPoints="1" noAdjustHandles="1" noChangeArrowheads="1" noChangeShapeType="1" noTextEdit="1"/>
              </p:cNvSpPr>
              <p:nvPr/>
            </p:nvSpPr>
            <p:spPr>
              <a:xfrm>
                <a:off x="5777844" y="4230248"/>
                <a:ext cx="1107226" cy="276999"/>
              </a:xfrm>
              <a:prstGeom prst="rect">
                <a:avLst/>
              </a:prstGeom>
              <a:blipFill>
                <a:blip r:embed="rId10"/>
                <a:stretch>
                  <a:fillRect l="-4598" r="-5747" b="-18182"/>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A4ADD839-E93D-8140-9033-032768F724D5}"/>
                  </a:ext>
                </a:extLst>
              </p:cNvPr>
              <p:cNvSpPr txBox="1"/>
              <p:nvPr/>
            </p:nvSpPr>
            <p:spPr>
              <a:xfrm>
                <a:off x="7879100" y="4213983"/>
                <a:ext cx="11072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1</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𝜎</m:t>
                      </m:r>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15</m:t>
                      </m:r>
                    </m:oMath>
                  </m:oMathPara>
                </a14:m>
                <a:endParaRPr lang="es-CL" dirty="0"/>
              </a:p>
            </p:txBody>
          </p:sp>
        </mc:Choice>
        <mc:Fallback xmlns="">
          <p:sp>
            <p:nvSpPr>
              <p:cNvPr id="21" name="CuadroTexto 20">
                <a:extLst>
                  <a:ext uri="{FF2B5EF4-FFF2-40B4-BE49-F238E27FC236}">
                    <a16:creationId xmlns:a16="http://schemas.microsoft.com/office/drawing/2014/main" id="{A4ADD839-E93D-8140-9033-032768F724D5}"/>
                  </a:ext>
                </a:extLst>
              </p:cNvPr>
              <p:cNvSpPr txBox="1">
                <a:spLocks noRot="1" noChangeAspect="1" noMove="1" noResize="1" noEditPoints="1" noAdjustHandles="1" noChangeArrowheads="1" noChangeShapeType="1" noTextEdit="1"/>
              </p:cNvSpPr>
              <p:nvPr/>
            </p:nvSpPr>
            <p:spPr>
              <a:xfrm>
                <a:off x="7879100" y="4213983"/>
                <a:ext cx="1107226" cy="276999"/>
              </a:xfrm>
              <a:prstGeom prst="rect">
                <a:avLst/>
              </a:prstGeom>
              <a:blipFill>
                <a:blip r:embed="rId11"/>
                <a:stretch>
                  <a:fillRect l="-4545" r="-4545" b="-13043"/>
                </a:stretch>
              </a:blipFill>
            </p:spPr>
            <p:txBody>
              <a:bodyPr/>
              <a:lstStyle/>
              <a:p>
                <a:r>
                  <a:rPr lang="es-CL">
                    <a:noFill/>
                  </a:rPr>
                  <a:t> </a:t>
                </a:r>
              </a:p>
            </p:txBody>
          </p:sp>
        </mc:Fallback>
      </mc:AlternateContent>
      <p:sp>
        <p:nvSpPr>
          <p:cNvPr id="22" name="Rectángulo 21">
            <a:extLst>
              <a:ext uri="{FF2B5EF4-FFF2-40B4-BE49-F238E27FC236}">
                <a16:creationId xmlns:a16="http://schemas.microsoft.com/office/drawing/2014/main" id="{94D89B68-B5B5-DC4D-9DC9-3553E47B189F}"/>
              </a:ext>
            </a:extLst>
          </p:cNvPr>
          <p:cNvSpPr/>
          <p:nvPr/>
        </p:nvSpPr>
        <p:spPr>
          <a:xfrm>
            <a:off x="1738487" y="3828345"/>
            <a:ext cx="1483996" cy="369332"/>
          </a:xfrm>
          <a:prstGeom prst="rect">
            <a:avLst/>
          </a:prstGeom>
        </p:spPr>
        <p:txBody>
          <a:bodyPr wrap="none">
            <a:spAutoFit/>
          </a:bodyPr>
          <a:lstStyle/>
          <a:p>
            <a:r>
              <a:rPr lang="es-CL" dirty="0"/>
              <a:t>Proporciones:</a:t>
            </a:r>
          </a:p>
        </p:txBody>
      </p:sp>
      <p:sp>
        <p:nvSpPr>
          <p:cNvPr id="23" name="Rectángulo 22">
            <a:extLst>
              <a:ext uri="{FF2B5EF4-FFF2-40B4-BE49-F238E27FC236}">
                <a16:creationId xmlns:a16="http://schemas.microsoft.com/office/drawing/2014/main" id="{E2979780-DE6B-D74E-B720-AFDC535A7BF4}"/>
              </a:ext>
            </a:extLst>
          </p:cNvPr>
          <p:cNvSpPr/>
          <p:nvPr/>
        </p:nvSpPr>
        <p:spPr>
          <a:xfrm>
            <a:off x="1754421" y="4184081"/>
            <a:ext cx="1606017" cy="369332"/>
          </a:xfrm>
          <a:prstGeom prst="rect">
            <a:avLst/>
          </a:prstGeom>
        </p:spPr>
        <p:txBody>
          <a:bodyPr wrap="none">
            <a:spAutoFit/>
          </a:bodyPr>
          <a:lstStyle/>
          <a:p>
            <a:r>
              <a:rPr lang="es-CL" dirty="0"/>
              <a:t>Desv. Estandar:</a:t>
            </a:r>
          </a:p>
        </p:txBody>
      </p:sp>
      <mc:AlternateContent xmlns:mc="http://schemas.openxmlformats.org/markup-compatibility/2006" xmlns:a14="http://schemas.microsoft.com/office/drawing/2010/main">
        <mc:Choice Requires="a14">
          <p:sp>
            <p:nvSpPr>
              <p:cNvPr id="24" name="Rectángulo 23">
                <a:extLst>
                  <a:ext uri="{FF2B5EF4-FFF2-40B4-BE49-F238E27FC236}">
                    <a16:creationId xmlns:a16="http://schemas.microsoft.com/office/drawing/2014/main" id="{37C548EE-945B-5C45-BD8D-0975D2E025FF}"/>
                  </a:ext>
                </a:extLst>
              </p:cNvPr>
              <p:cNvSpPr/>
              <p:nvPr/>
            </p:nvSpPr>
            <p:spPr>
              <a:xfrm>
                <a:off x="1738487" y="5357908"/>
                <a:ext cx="9452677" cy="923330"/>
              </a:xfrm>
              <a:prstGeom prst="rect">
                <a:avLst/>
              </a:prstGeom>
            </p:spPr>
            <p:txBody>
              <a:bodyPr wrap="square">
                <a:spAutoFit/>
              </a:bodyPr>
              <a:lstStyle/>
              <a:p>
                <a:pPr algn="just"/>
                <a:r>
                  <a:rPr lang="es-ES" b="1" dirty="0"/>
                  <a:t>Nota: </a:t>
                </a:r>
                <a:r>
                  <a:rPr lang="es-ES" dirty="0"/>
                  <a:t>Si está realizando un estudio y desea emplear una prueba de hipótesis para </a:t>
                </a:r>
                <a:r>
                  <a:rPr lang="es-ES" b="1" dirty="0"/>
                  <a:t>sustentar </a:t>
                </a:r>
                <a:r>
                  <a:rPr lang="es-ES" dirty="0"/>
                  <a:t>una aseveración, ésta debe redactarse de tal manera que se convierta en la </a:t>
                </a:r>
                <a:r>
                  <a:rPr lang="es-ES" b="1" dirty="0"/>
                  <a:t>hipótesis alternativa</a:t>
                </a:r>
                <a:r>
                  <a:rPr lang="es-ES" dirty="0"/>
                  <a:t>. Esto quiere decir, que su aseveración debe expresarse utilizando sólo estos símbolos </a:t>
                </a:r>
                <a:r>
                  <a:rPr lang="es-ES" b="1" dirty="0"/>
                  <a:t>&lt; , &gt;</a:t>
                </a:r>
                <a:r>
                  <a:rPr lang="es-ES" dirty="0"/>
                  <a:t> o bien </a:t>
                </a:r>
                <a14:m>
                  <m:oMath xmlns:m="http://schemas.openxmlformats.org/officeDocument/2006/math">
                    <m:r>
                      <a:rPr lang="es-ES" b="0"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m:t>
                    </m:r>
                  </m:oMath>
                </a14:m>
                <a:endParaRPr lang="es-CL" b="1" dirty="0"/>
              </a:p>
            </p:txBody>
          </p:sp>
        </mc:Choice>
        <mc:Fallback xmlns="">
          <p:sp>
            <p:nvSpPr>
              <p:cNvPr id="24" name="Rectángulo 23">
                <a:extLst>
                  <a:ext uri="{FF2B5EF4-FFF2-40B4-BE49-F238E27FC236}">
                    <a16:creationId xmlns:a16="http://schemas.microsoft.com/office/drawing/2014/main" id="{37C548EE-945B-5C45-BD8D-0975D2E025FF}"/>
                  </a:ext>
                </a:extLst>
              </p:cNvPr>
              <p:cNvSpPr>
                <a:spLocks noRot="1" noChangeAspect="1" noMove="1" noResize="1" noEditPoints="1" noAdjustHandles="1" noChangeArrowheads="1" noChangeShapeType="1" noTextEdit="1"/>
              </p:cNvSpPr>
              <p:nvPr/>
            </p:nvSpPr>
            <p:spPr>
              <a:xfrm>
                <a:off x="1738487" y="5357908"/>
                <a:ext cx="9452677" cy="923330"/>
              </a:xfrm>
              <a:prstGeom prst="rect">
                <a:avLst/>
              </a:prstGeom>
              <a:blipFill>
                <a:blip r:embed="rId12"/>
                <a:stretch>
                  <a:fillRect l="-536" t="-2703" r="-536" b="-9459"/>
                </a:stretch>
              </a:blipFill>
            </p:spPr>
            <p:txBody>
              <a:bodyPr/>
              <a:lstStyle/>
              <a:p>
                <a:r>
                  <a:rPr lang="es-CL">
                    <a:noFill/>
                  </a:rPr>
                  <a:t> </a:t>
                </a:r>
              </a:p>
            </p:txBody>
          </p:sp>
        </mc:Fallback>
      </mc:AlternateContent>
      <p:sp>
        <p:nvSpPr>
          <p:cNvPr id="5" name="Cerrar llave 4">
            <a:extLst>
              <a:ext uri="{FF2B5EF4-FFF2-40B4-BE49-F238E27FC236}">
                <a16:creationId xmlns:a16="http://schemas.microsoft.com/office/drawing/2014/main" id="{D9D5A0CB-E5C1-844E-A59D-A4923E3698D4}"/>
              </a:ext>
            </a:extLst>
          </p:cNvPr>
          <p:cNvSpPr/>
          <p:nvPr/>
        </p:nvSpPr>
        <p:spPr>
          <a:xfrm rot="5400000">
            <a:off x="5152102" y="3144010"/>
            <a:ext cx="147495" cy="3156722"/>
          </a:xfrm>
          <a:prstGeom prst="rightBrac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25" name="Cerrar llave 24">
            <a:extLst>
              <a:ext uri="{FF2B5EF4-FFF2-40B4-BE49-F238E27FC236}">
                <a16:creationId xmlns:a16="http://schemas.microsoft.com/office/drawing/2014/main" id="{A7C75D78-8B2F-FC48-976B-EB18E0793BED}"/>
              </a:ext>
            </a:extLst>
          </p:cNvPr>
          <p:cNvSpPr/>
          <p:nvPr/>
        </p:nvSpPr>
        <p:spPr>
          <a:xfrm rot="5400000">
            <a:off x="8333555" y="4029798"/>
            <a:ext cx="234174" cy="1426535"/>
          </a:xfrm>
          <a:prstGeom prst="rightBrac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7" name="CuadroTexto 6">
            <a:extLst>
              <a:ext uri="{FF2B5EF4-FFF2-40B4-BE49-F238E27FC236}">
                <a16:creationId xmlns:a16="http://schemas.microsoft.com/office/drawing/2014/main" id="{8DB43E4D-C312-B64F-979E-10A0A3A3CD4C}"/>
              </a:ext>
            </a:extLst>
          </p:cNvPr>
          <p:cNvSpPr txBox="1"/>
          <p:nvPr/>
        </p:nvSpPr>
        <p:spPr>
          <a:xfrm>
            <a:off x="4574741" y="4901972"/>
            <a:ext cx="1302216" cy="369332"/>
          </a:xfrm>
          <a:prstGeom prst="rect">
            <a:avLst/>
          </a:prstGeom>
          <a:noFill/>
        </p:spPr>
        <p:txBody>
          <a:bodyPr wrap="none" rtlCol="0">
            <a:spAutoFit/>
          </a:bodyPr>
          <a:lstStyle/>
          <a:p>
            <a:r>
              <a:rPr lang="es-CL" dirty="0"/>
              <a:t>Unilaterales</a:t>
            </a:r>
          </a:p>
        </p:txBody>
      </p:sp>
      <p:sp>
        <p:nvSpPr>
          <p:cNvPr id="26" name="CuadroTexto 25">
            <a:extLst>
              <a:ext uri="{FF2B5EF4-FFF2-40B4-BE49-F238E27FC236}">
                <a16:creationId xmlns:a16="http://schemas.microsoft.com/office/drawing/2014/main" id="{1A8016C3-3A02-AB4C-82FA-8BB46DE2F0AD}"/>
              </a:ext>
            </a:extLst>
          </p:cNvPr>
          <p:cNvSpPr txBox="1"/>
          <p:nvPr/>
        </p:nvSpPr>
        <p:spPr>
          <a:xfrm>
            <a:off x="7898311" y="4901972"/>
            <a:ext cx="1157946" cy="369332"/>
          </a:xfrm>
          <a:prstGeom prst="rect">
            <a:avLst/>
          </a:prstGeom>
          <a:noFill/>
        </p:spPr>
        <p:txBody>
          <a:bodyPr wrap="none" rtlCol="0">
            <a:spAutoFit/>
          </a:bodyPr>
          <a:lstStyle/>
          <a:p>
            <a:r>
              <a:rPr lang="es-CL" dirty="0"/>
              <a:t>Bilaterales</a:t>
            </a:r>
          </a:p>
        </p:txBody>
      </p:sp>
    </p:spTree>
    <p:extLst>
      <p:ext uri="{BB962C8B-B14F-4D97-AF65-F5344CB8AC3E}">
        <p14:creationId xmlns:p14="http://schemas.microsoft.com/office/powerpoint/2010/main" val="2151434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Actividad Individual</a:t>
            </a:r>
          </a:p>
        </p:txBody>
      </p:sp>
      <p:sp>
        <p:nvSpPr>
          <p:cNvPr id="6" name="Rectángulo redondeado 5">
            <a:extLst>
              <a:ext uri="{FF2B5EF4-FFF2-40B4-BE49-F238E27FC236}">
                <a16:creationId xmlns:a16="http://schemas.microsoft.com/office/drawing/2014/main" id="{56B2B4BA-AF9F-0B40-B35B-2E24D405C44C}"/>
              </a:ext>
            </a:extLst>
          </p:cNvPr>
          <p:cNvSpPr/>
          <p:nvPr/>
        </p:nvSpPr>
        <p:spPr>
          <a:xfrm>
            <a:off x="1738488" y="1610835"/>
            <a:ext cx="6803421" cy="396000"/>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sz="2000" b="1" dirty="0">
                <a:solidFill>
                  <a:schemeClr val="accent6">
                    <a:lumMod val="50000"/>
                  </a:schemeClr>
                </a:solidFill>
              </a:rPr>
              <a:t>Ejercicios</a:t>
            </a:r>
            <a:endParaRPr lang="es-CL" b="1" dirty="0">
              <a:solidFill>
                <a:schemeClr val="accent6">
                  <a:lumMod val="50000"/>
                </a:schemeClr>
              </a:solidFill>
            </a:endParaRPr>
          </a:p>
        </p:txBody>
      </p:sp>
      <p:sp>
        <p:nvSpPr>
          <p:cNvPr id="16" name="Rectángulo 15">
            <a:extLst>
              <a:ext uri="{FF2B5EF4-FFF2-40B4-BE49-F238E27FC236}">
                <a16:creationId xmlns:a16="http://schemas.microsoft.com/office/drawing/2014/main" id="{AE20337E-F738-1247-B856-744A5887EE7E}"/>
              </a:ext>
            </a:extLst>
          </p:cNvPr>
          <p:cNvSpPr/>
          <p:nvPr/>
        </p:nvSpPr>
        <p:spPr>
          <a:xfrm>
            <a:off x="1738488" y="2469433"/>
            <a:ext cx="9452677" cy="369332"/>
          </a:xfrm>
          <a:prstGeom prst="rect">
            <a:avLst/>
          </a:prstGeom>
        </p:spPr>
        <p:txBody>
          <a:bodyPr wrap="square">
            <a:spAutoFit/>
          </a:bodyPr>
          <a:lstStyle/>
          <a:p>
            <a:pPr algn="just"/>
            <a:r>
              <a:rPr lang="es-ES" dirty="0"/>
              <a:t>Determine la hipótesis Nula y Alternativa de los siguientes casos:</a:t>
            </a:r>
            <a:endParaRPr lang="es-CL" b="1" dirty="0"/>
          </a:p>
        </p:txBody>
      </p:sp>
      <p:sp>
        <p:nvSpPr>
          <p:cNvPr id="14" name="Rectángulo 13">
            <a:extLst>
              <a:ext uri="{FF2B5EF4-FFF2-40B4-BE49-F238E27FC236}">
                <a16:creationId xmlns:a16="http://schemas.microsoft.com/office/drawing/2014/main" id="{C8794871-F143-1B45-B72C-6718DA9AB892}"/>
              </a:ext>
            </a:extLst>
          </p:cNvPr>
          <p:cNvSpPr/>
          <p:nvPr/>
        </p:nvSpPr>
        <p:spPr>
          <a:xfrm>
            <a:off x="1541540" y="3059668"/>
            <a:ext cx="5436035" cy="2769989"/>
          </a:xfrm>
          <a:prstGeom prst="rect">
            <a:avLst/>
          </a:prstGeom>
        </p:spPr>
        <p:txBody>
          <a:bodyPr wrap="square">
            <a:spAutoFit/>
          </a:bodyPr>
          <a:lstStyle/>
          <a:p>
            <a:pPr marL="285750" indent="-285750" algn="just">
              <a:spcBef>
                <a:spcPts val="600"/>
              </a:spcBef>
              <a:spcAft>
                <a:spcPts val="600"/>
              </a:spcAft>
              <a:buFont typeface="Arial" panose="020B0604020202020204" pitchFamily="34" charset="0"/>
              <a:buChar char="•"/>
            </a:pPr>
            <a:r>
              <a:rPr lang="es-CL" dirty="0"/>
              <a:t>Más del 25% de los usuarios de internet pagan sus facturas al día. </a:t>
            </a:r>
          </a:p>
          <a:p>
            <a:pPr marL="285750" indent="-285750" algn="just">
              <a:spcBef>
                <a:spcPts val="600"/>
              </a:spcBef>
              <a:spcAft>
                <a:spcPts val="600"/>
              </a:spcAft>
              <a:buFont typeface="Arial" panose="020B0604020202020204" pitchFamily="34" charset="0"/>
              <a:buChar char="•"/>
            </a:pPr>
            <a:r>
              <a:rPr lang="es-CL" dirty="0"/>
              <a:t>El peso medio de las mujeres que han ganado un concurso de belleza es igual a 54 kilos.</a:t>
            </a:r>
          </a:p>
          <a:p>
            <a:pPr marL="285750" indent="-285750" algn="just">
              <a:spcBef>
                <a:spcPts val="600"/>
              </a:spcBef>
              <a:spcAft>
                <a:spcPts val="600"/>
              </a:spcAft>
              <a:buFont typeface="Arial" panose="020B0604020202020204" pitchFamily="34" charset="0"/>
              <a:buChar char="•"/>
            </a:pPr>
            <a:r>
              <a:rPr lang="es-CL" dirty="0"/>
              <a:t>La altura media de la rodilla de un hombre sentado es de 52 cms.</a:t>
            </a:r>
          </a:p>
          <a:p>
            <a:pPr marL="312738" indent="-312738" algn="just">
              <a:spcBef>
                <a:spcPts val="600"/>
              </a:spcBef>
              <a:spcAft>
                <a:spcPts val="600"/>
              </a:spcAft>
              <a:buFont typeface="Arial" panose="020B0604020202020204" pitchFamily="34" charset="0"/>
              <a:buChar char="•"/>
            </a:pPr>
            <a:r>
              <a:rPr lang="es-CL" dirty="0"/>
              <a:t>El porcentaje de empleados que consiguen trabajo por medio de su universidad no es mayor al 2%</a:t>
            </a:r>
          </a:p>
        </p:txBody>
      </p:sp>
      <p:sp>
        <p:nvSpPr>
          <p:cNvPr id="7" name="CuadroTexto 6">
            <a:extLst>
              <a:ext uri="{FF2B5EF4-FFF2-40B4-BE49-F238E27FC236}">
                <a16:creationId xmlns:a16="http://schemas.microsoft.com/office/drawing/2014/main" id="{18C2C35A-E9B8-4D66-83F4-528A7143F8A8}"/>
              </a:ext>
            </a:extLst>
          </p:cNvPr>
          <p:cNvSpPr txBox="1"/>
          <p:nvPr/>
        </p:nvSpPr>
        <p:spPr>
          <a:xfrm>
            <a:off x="8138476" y="3122918"/>
            <a:ext cx="3052689" cy="2862322"/>
          </a:xfrm>
          <a:prstGeom prst="rect">
            <a:avLst/>
          </a:prstGeom>
          <a:noFill/>
        </p:spPr>
        <p:txBody>
          <a:bodyPr wrap="square">
            <a:spAutoFit/>
          </a:bodyPr>
          <a:lstStyle/>
          <a:p>
            <a:r>
              <a:rPr lang="es-CL" dirty="0"/>
              <a:t>Ho: p &gt; 0.25  	H1: p &lt;= 0.25</a:t>
            </a:r>
          </a:p>
          <a:p>
            <a:endParaRPr lang="es-CL" dirty="0"/>
          </a:p>
          <a:p>
            <a:r>
              <a:rPr lang="es-CL" dirty="0"/>
              <a:t>Ho: mu = 54 	H1: mu != 54</a:t>
            </a:r>
          </a:p>
          <a:p>
            <a:endParaRPr lang="es-CL" dirty="0"/>
          </a:p>
          <a:p>
            <a:endParaRPr lang="es-CL" dirty="0"/>
          </a:p>
          <a:p>
            <a:r>
              <a:rPr lang="es-CL" dirty="0"/>
              <a:t>Ho: mu = 52 	H1: mu != 52</a:t>
            </a:r>
          </a:p>
          <a:p>
            <a:endParaRPr lang="es-CL" dirty="0"/>
          </a:p>
          <a:p>
            <a:endParaRPr lang="es-CL" dirty="0"/>
          </a:p>
          <a:p>
            <a:r>
              <a:rPr lang="es-CL" dirty="0"/>
              <a:t>Ho: p &gt;= 0.02 	H1: p &lt; 0.02</a:t>
            </a:r>
          </a:p>
          <a:p>
            <a:endParaRPr lang="es-CL" dirty="0"/>
          </a:p>
        </p:txBody>
      </p:sp>
    </p:spTree>
    <p:extLst>
      <p:ext uri="{BB962C8B-B14F-4D97-AF65-F5344CB8AC3E}">
        <p14:creationId xmlns:p14="http://schemas.microsoft.com/office/powerpoint/2010/main" val="211010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Contraste de Hipótesis</a:t>
            </a:r>
          </a:p>
        </p:txBody>
      </p:sp>
      <mc:AlternateContent xmlns:mc="http://schemas.openxmlformats.org/markup-compatibility/2006" xmlns:a14="http://schemas.microsoft.com/office/drawing/2010/main">
        <mc:Choice Requires="a14">
          <p:sp>
            <p:nvSpPr>
              <p:cNvPr id="14" name="Rectángulo 13">
                <a:extLst>
                  <a:ext uri="{FF2B5EF4-FFF2-40B4-BE49-F238E27FC236}">
                    <a16:creationId xmlns:a16="http://schemas.microsoft.com/office/drawing/2014/main" id="{C8794871-F143-1B45-B72C-6718DA9AB892}"/>
                  </a:ext>
                </a:extLst>
              </p:cNvPr>
              <p:cNvSpPr/>
              <p:nvPr/>
            </p:nvSpPr>
            <p:spPr>
              <a:xfrm>
                <a:off x="1738488" y="2363905"/>
                <a:ext cx="9048575" cy="1966244"/>
              </a:xfrm>
              <a:prstGeom prst="rect">
                <a:avLst/>
              </a:prstGeom>
            </p:spPr>
            <p:txBody>
              <a:bodyPr wrap="square">
                <a:spAutoFit/>
              </a:bodyPr>
              <a:lstStyle/>
              <a:p>
                <a:pPr algn="just"/>
                <a:r>
                  <a:rPr lang="es-CL" sz="2000" dirty="0"/>
                  <a:t>Estos ejemplos tienen algo en común: </a:t>
                </a:r>
              </a:p>
              <a:p>
                <a:pPr algn="just"/>
                <a:endParaRPr lang="es-CL" sz="2000" dirty="0"/>
              </a:p>
              <a:p>
                <a:pPr marL="342900" indent="-342900" algn="just">
                  <a:buAutoNum type="alphaLcParenR"/>
                </a:pPr>
                <a:r>
                  <a:rPr lang="es-CL" sz="2000" dirty="0"/>
                  <a:t>Se formula la hipótesis sobre la población (ej. </a:t>
                </a:r>
                <a14:m>
                  <m:oMath xmlns:m="http://schemas.openxmlformats.org/officeDocument/2006/math">
                    <m:r>
                      <a:rPr lang="es-CL" sz="2000" i="1" smtClean="0">
                        <a:latin typeface="Cambria Math" panose="02040503050406030204" pitchFamily="18" charset="0"/>
                        <a:ea typeface="Cambria Math" panose="02040503050406030204" pitchFamily="18" charset="0"/>
                      </a:rPr>
                      <m:t>𝜇</m:t>
                    </m:r>
                    <m:r>
                      <a:rPr lang="es-ES" sz="2000" b="0" i="1" smtClean="0">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𝑝</m:t>
                    </m:r>
                    <m:r>
                      <a:rPr lang="es-ES" sz="2000" b="0" i="1" smtClean="0">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𝜎</m:t>
                    </m:r>
                    <m:r>
                      <a:rPr lang="es-ES" sz="2000" b="0" i="1" smtClean="0">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𝑒𝑡𝑐</m:t>
                    </m:r>
                    <m:r>
                      <a:rPr lang="es-ES" sz="2000" b="0" i="1" smtClean="0">
                        <a:latin typeface="Cambria Math" panose="02040503050406030204" pitchFamily="18" charset="0"/>
                        <a:ea typeface="Cambria Math" panose="02040503050406030204" pitchFamily="18" charset="0"/>
                      </a:rPr>
                      <m:t>.)</m:t>
                    </m:r>
                  </m:oMath>
                </a14:m>
                <a:r>
                  <a:rPr lang="es-CL" sz="2000" dirty="0"/>
                  <a:t>. </a:t>
                </a:r>
              </a:p>
              <a:p>
                <a:pPr marL="342900" indent="-342900" algn="just">
                  <a:buAutoNum type="alphaLcParenR"/>
                </a:pPr>
                <a:endParaRPr lang="es-CL" sz="2000" dirty="0"/>
              </a:p>
              <a:p>
                <a:pPr marL="342900" indent="-342900" algn="just">
                  <a:buAutoNum type="alphaLcParenR"/>
                </a:pPr>
                <a:r>
                  <a:rPr lang="es-CL" sz="2000" dirty="0"/>
                  <a:t>b) Las conclusiones sobre la validez de la hipótesis se basarán en la información de una muestra (</a:t>
                </a:r>
                <a14:m>
                  <m:oMath xmlns:m="http://schemas.openxmlformats.org/officeDocument/2006/math">
                    <m:r>
                      <m:rPr>
                        <m:sty m:val="p"/>
                      </m:rPr>
                      <a:rPr lang="es-ES" sz="2000" b="0" i="0" smtClean="0">
                        <a:latin typeface="Cambria Math" panose="02040503050406030204" pitchFamily="18" charset="0"/>
                      </a:rPr>
                      <m:t>ej</m:t>
                    </m:r>
                    <m:r>
                      <a:rPr lang="es-ES" sz="2000" b="0" i="0" smtClean="0">
                        <a:latin typeface="Cambria Math" panose="02040503050406030204" pitchFamily="18" charset="0"/>
                      </a:rPr>
                      <m:t>. </m:t>
                    </m:r>
                    <m:acc>
                      <m:accPr>
                        <m:chr m:val="̅"/>
                        <m:ctrlPr>
                          <a:rPr lang="es-CL" sz="2000" i="1" smtClean="0">
                            <a:latin typeface="Cambria Math" panose="02040503050406030204" pitchFamily="18" charset="0"/>
                          </a:rPr>
                        </m:ctrlPr>
                      </m:accPr>
                      <m:e>
                        <m:r>
                          <a:rPr lang="es-ES" sz="2000" b="0" i="1" smtClean="0">
                            <a:latin typeface="Cambria Math" panose="02040503050406030204" pitchFamily="18" charset="0"/>
                          </a:rPr>
                          <m:t>𝑥</m:t>
                        </m:r>
                      </m:e>
                    </m:acc>
                    <m:r>
                      <a:rPr lang="es-ES" sz="2000" b="0" i="1" smtClean="0">
                        <a:latin typeface="Cambria Math" panose="02040503050406030204" pitchFamily="18" charset="0"/>
                      </a:rPr>
                      <m:t>,</m:t>
                    </m:r>
                    <m:acc>
                      <m:accPr>
                        <m:chr m:val="̂"/>
                        <m:ctrlPr>
                          <a:rPr lang="es-ES" sz="2000" b="0" i="1" smtClean="0">
                            <a:latin typeface="Cambria Math" panose="02040503050406030204" pitchFamily="18" charset="0"/>
                          </a:rPr>
                        </m:ctrlPr>
                      </m:accPr>
                      <m:e>
                        <m:r>
                          <a:rPr lang="es-ES" sz="2000" b="0" i="1" smtClean="0">
                            <a:latin typeface="Cambria Math" panose="02040503050406030204" pitchFamily="18" charset="0"/>
                          </a:rPr>
                          <m:t>𝑝</m:t>
                        </m:r>
                      </m:e>
                    </m:acc>
                    <m:r>
                      <a:rPr lang="es-ES" sz="2000" b="0" i="1" smtClean="0">
                        <a:latin typeface="Cambria Math" panose="02040503050406030204" pitchFamily="18" charset="0"/>
                      </a:rPr>
                      <m:t>, </m:t>
                    </m:r>
                    <m:r>
                      <a:rPr lang="es-ES" sz="2000" b="0" i="1" smtClean="0">
                        <a:latin typeface="Cambria Math" panose="02040503050406030204" pitchFamily="18" charset="0"/>
                      </a:rPr>
                      <m:t>𝑆</m:t>
                    </m:r>
                  </m:oMath>
                </a14:m>
                <a:r>
                  <a:rPr lang="es-CL" sz="2000" dirty="0"/>
                  <a:t>, etc).</a:t>
                </a:r>
              </a:p>
            </p:txBody>
          </p:sp>
        </mc:Choice>
        <mc:Fallback xmlns="">
          <p:sp>
            <p:nvSpPr>
              <p:cNvPr id="14" name="Rectángulo 13">
                <a:extLst>
                  <a:ext uri="{FF2B5EF4-FFF2-40B4-BE49-F238E27FC236}">
                    <a16:creationId xmlns:a16="http://schemas.microsoft.com/office/drawing/2014/main" id="{C8794871-F143-1B45-B72C-6718DA9AB892}"/>
                  </a:ext>
                </a:extLst>
              </p:cNvPr>
              <p:cNvSpPr>
                <a:spLocks noRot="1" noChangeAspect="1" noMove="1" noResize="1" noEditPoints="1" noAdjustHandles="1" noChangeArrowheads="1" noChangeShapeType="1" noTextEdit="1"/>
              </p:cNvSpPr>
              <p:nvPr/>
            </p:nvSpPr>
            <p:spPr>
              <a:xfrm>
                <a:off x="1738488" y="2363905"/>
                <a:ext cx="9048575" cy="1966244"/>
              </a:xfrm>
              <a:prstGeom prst="rect">
                <a:avLst/>
              </a:prstGeom>
              <a:blipFill>
                <a:blip r:embed="rId2"/>
                <a:stretch>
                  <a:fillRect l="-560" t="-1935" r="-700" b="-3871"/>
                </a:stretch>
              </a:blipFill>
            </p:spPr>
            <p:txBody>
              <a:bodyPr/>
              <a:lstStyle/>
              <a:p>
                <a:r>
                  <a:rPr lang="es-CL">
                    <a:noFill/>
                  </a:rPr>
                  <a:t> </a:t>
                </a:r>
              </a:p>
            </p:txBody>
          </p:sp>
        </mc:Fallback>
      </mc:AlternateContent>
    </p:spTree>
    <p:extLst>
      <p:ext uri="{BB962C8B-B14F-4D97-AF65-F5344CB8AC3E}">
        <p14:creationId xmlns:p14="http://schemas.microsoft.com/office/powerpoint/2010/main" val="3973719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noAutofit/>
          </a:bodyPr>
          <a:lstStyle/>
          <a:p>
            <a:pPr algn="r"/>
            <a:r>
              <a:rPr lang="es-CL" dirty="0">
                <a:solidFill>
                  <a:schemeClr val="accent6">
                    <a:lumMod val="50000"/>
                  </a:schemeClr>
                </a:solidFill>
              </a:rPr>
              <a:t>Estadístico de Prueba</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88" name="Rectángulo 87">
                <a:extLst>
                  <a:ext uri="{FF2B5EF4-FFF2-40B4-BE49-F238E27FC236}">
                    <a16:creationId xmlns:a16="http://schemas.microsoft.com/office/drawing/2014/main" id="{983639E3-A493-4D49-BDB9-3CD3F76512AE}"/>
                  </a:ext>
                </a:extLst>
              </p:cNvPr>
              <p:cNvSpPr/>
              <p:nvPr/>
            </p:nvSpPr>
            <p:spPr>
              <a:xfrm>
                <a:off x="2292225" y="1382286"/>
                <a:ext cx="8301038" cy="1631216"/>
              </a:xfrm>
              <a:prstGeom prst="rect">
                <a:avLst/>
              </a:prstGeom>
            </p:spPr>
            <p:txBody>
              <a:bodyPr wrap="square">
                <a:spAutoFit/>
              </a:bodyPr>
              <a:lstStyle/>
              <a:p>
                <a:pPr algn="just"/>
                <a:r>
                  <a:rPr lang="es-CL" sz="2000" dirty="0"/>
                  <a:t>El </a:t>
                </a:r>
                <a:r>
                  <a:rPr lang="es-CL" sz="2000" b="1" dirty="0"/>
                  <a:t>estadístico de prueba </a:t>
                </a:r>
                <a:r>
                  <a:rPr lang="es-ES" sz="2000" dirty="0"/>
                  <a:t>es un valor que se utiliza para tomar la decisión sobre la hipótesis nula y se calcula convirtiendo el </a:t>
                </a:r>
                <a:r>
                  <a:rPr lang="es-ES" sz="2000" b="1" dirty="0"/>
                  <a:t>estadístico </a:t>
                </a:r>
                <a:r>
                  <a:rPr lang="es-ES" sz="2000" b="1" dirty="0" err="1"/>
                  <a:t>muestral</a:t>
                </a:r>
                <a:r>
                  <a:rPr lang="es-ES" sz="2000" b="1" dirty="0"/>
                  <a:t> </a:t>
                </a:r>
                <a:r>
                  <a:rPr lang="es-ES" sz="2000" dirty="0"/>
                  <a:t>(como la media </a:t>
                </a:r>
                <a:r>
                  <a:rPr lang="es-ES" sz="2000" dirty="0" err="1"/>
                  <a:t>muestral</a:t>
                </a:r>
                <a:r>
                  <a:rPr lang="es-ES" sz="2000" dirty="0"/>
                  <a:t> </a:t>
                </a:r>
                <a14:m>
                  <m:oMath xmlns:m="http://schemas.openxmlformats.org/officeDocument/2006/math">
                    <m:acc>
                      <m:accPr>
                        <m:chr m:val="̅"/>
                        <m:ctrlPr>
                          <a:rPr lang="es-ES" sz="2000" i="1" smtClean="0">
                            <a:latin typeface="Cambria Math" panose="02040503050406030204" pitchFamily="18" charset="0"/>
                          </a:rPr>
                        </m:ctrlPr>
                      </m:accPr>
                      <m:e>
                        <m:r>
                          <a:rPr lang="es-ES" sz="2000" b="0" i="1" smtClean="0">
                            <a:latin typeface="Cambria Math" panose="02040503050406030204" pitchFamily="18" charset="0"/>
                          </a:rPr>
                          <m:t>𝑥</m:t>
                        </m:r>
                      </m:e>
                    </m:acc>
                    <m:r>
                      <a:rPr lang="es-ES" sz="2000" b="0" i="1" smtClean="0">
                        <a:latin typeface="Cambria Math" panose="02040503050406030204" pitchFamily="18" charset="0"/>
                      </a:rPr>
                      <m:t>,</m:t>
                    </m:r>
                  </m:oMath>
                </a14:m>
                <a:r>
                  <a:rPr lang="es-CL" sz="2000" dirty="0"/>
                  <a:t> proporción muestral </a:t>
                </a:r>
                <a14:m>
                  <m:oMath xmlns:m="http://schemas.openxmlformats.org/officeDocument/2006/math">
                    <m:acc>
                      <m:accPr>
                        <m:chr m:val="̂"/>
                        <m:ctrlPr>
                          <a:rPr lang="es-CL" sz="2000" i="1" smtClean="0">
                            <a:latin typeface="Cambria Math" panose="02040503050406030204" pitchFamily="18" charset="0"/>
                          </a:rPr>
                        </m:ctrlPr>
                      </m:accPr>
                      <m:e>
                        <m:r>
                          <a:rPr lang="es-ES" sz="2000" b="0" i="1" smtClean="0">
                            <a:latin typeface="Cambria Math" panose="02040503050406030204" pitchFamily="18" charset="0"/>
                          </a:rPr>
                          <m:t>𝑝</m:t>
                        </m:r>
                      </m:e>
                    </m:acc>
                    <m:r>
                      <a:rPr lang="es-ES" sz="2000" b="0" i="1" smtClean="0">
                        <a:latin typeface="Cambria Math" panose="02040503050406030204" pitchFamily="18" charset="0"/>
                      </a:rPr>
                      <m:t> </m:t>
                    </m:r>
                  </m:oMath>
                </a14:m>
                <a:r>
                  <a:rPr lang="es-CL" sz="2000" dirty="0"/>
                  <a:t>o la desviación estandar muestral </a:t>
                </a:r>
                <a14:m>
                  <m:oMath xmlns:m="http://schemas.openxmlformats.org/officeDocument/2006/math">
                    <m:r>
                      <a:rPr lang="es-ES" sz="2000" b="0" i="1" smtClean="0">
                        <a:latin typeface="Cambria Math" panose="02040503050406030204" pitchFamily="18" charset="0"/>
                      </a:rPr>
                      <m:t>𝑆</m:t>
                    </m:r>
                    <m:r>
                      <a:rPr lang="es-ES" sz="2000" b="0" i="1" smtClean="0">
                        <a:latin typeface="Cambria Math" panose="02040503050406030204" pitchFamily="18" charset="0"/>
                      </a:rPr>
                      <m:t>)</m:t>
                    </m:r>
                  </m:oMath>
                </a14:m>
                <a:r>
                  <a:rPr lang="es-CL" sz="2000" dirty="0"/>
                  <a:t> en una puntuación (como </a:t>
                </a:r>
                <a14:m>
                  <m:oMath xmlns:m="http://schemas.openxmlformats.org/officeDocument/2006/math">
                    <m:r>
                      <a:rPr lang="es-ES" sz="2000" b="0" i="1" smtClean="0">
                        <a:latin typeface="Cambria Math" panose="02040503050406030204" pitchFamily="18" charset="0"/>
                      </a:rPr>
                      <m:t>𝑍</m:t>
                    </m:r>
                    <m:r>
                      <a:rPr lang="es-ES" sz="2000" b="0" i="1" smtClean="0">
                        <a:latin typeface="Cambria Math" panose="02040503050406030204" pitchFamily="18" charset="0"/>
                      </a:rPr>
                      <m:t>,</m:t>
                    </m:r>
                    <m:r>
                      <a:rPr lang="es-ES" sz="2000" b="0" i="1" smtClean="0">
                        <a:latin typeface="Cambria Math" panose="02040503050406030204" pitchFamily="18" charset="0"/>
                      </a:rPr>
                      <m:t>𝑡</m:t>
                    </m:r>
                    <m:r>
                      <a:rPr lang="es-ES" sz="2000" b="0" i="1" smtClean="0">
                        <a:latin typeface="Cambria Math" panose="02040503050406030204" pitchFamily="18" charset="0"/>
                      </a:rPr>
                      <m:t>,</m:t>
                    </m:r>
                    <m:sSup>
                      <m:sSupPr>
                        <m:ctrlPr>
                          <a:rPr lang="es-ES" sz="2000" b="0" i="1" smtClean="0">
                            <a:latin typeface="Cambria Math" panose="02040503050406030204" pitchFamily="18" charset="0"/>
                          </a:rPr>
                        </m:ctrlPr>
                      </m:sSupPr>
                      <m:e>
                        <m:r>
                          <a:rPr lang="es-ES" sz="2000" b="0" i="1" smtClean="0">
                            <a:latin typeface="Cambria Math" panose="02040503050406030204" pitchFamily="18" charset="0"/>
                            <a:ea typeface="Cambria Math" panose="02040503050406030204" pitchFamily="18" charset="0"/>
                          </a:rPr>
                          <m:t>𝜒</m:t>
                        </m:r>
                      </m:e>
                      <m:sup>
                        <m:r>
                          <a:rPr lang="es-ES" sz="2000" b="0" i="1" smtClean="0">
                            <a:latin typeface="Cambria Math" panose="02040503050406030204" pitchFamily="18" charset="0"/>
                          </a:rPr>
                          <m:t>2</m:t>
                        </m:r>
                      </m:sup>
                    </m:sSup>
                    <m:r>
                      <a:rPr lang="es-ES" sz="2000" b="0" i="1" smtClean="0">
                        <a:latin typeface="Cambria Math" panose="02040503050406030204" pitchFamily="18" charset="0"/>
                      </a:rPr>
                      <m:t>)</m:t>
                    </m:r>
                  </m:oMath>
                </a14:m>
                <a:r>
                  <a:rPr lang="es-CL" sz="2000" dirty="0"/>
                  <a:t>, bajo el supuesto que la hipótesis nula es verdadera.</a:t>
                </a:r>
              </a:p>
            </p:txBody>
          </p:sp>
        </mc:Choice>
        <mc:Fallback xmlns="">
          <p:sp>
            <p:nvSpPr>
              <p:cNvPr id="88" name="Rectángulo 87">
                <a:extLst>
                  <a:ext uri="{FF2B5EF4-FFF2-40B4-BE49-F238E27FC236}">
                    <a16:creationId xmlns:a16="http://schemas.microsoft.com/office/drawing/2014/main" id="{983639E3-A493-4D49-BDB9-3CD3F76512AE}"/>
                  </a:ext>
                </a:extLst>
              </p:cNvPr>
              <p:cNvSpPr>
                <a:spLocks noRot="1" noChangeAspect="1" noMove="1" noResize="1" noEditPoints="1" noAdjustHandles="1" noChangeArrowheads="1" noChangeShapeType="1" noTextEdit="1"/>
              </p:cNvSpPr>
              <p:nvPr/>
            </p:nvSpPr>
            <p:spPr>
              <a:xfrm>
                <a:off x="2292225" y="1382286"/>
                <a:ext cx="8301038" cy="1631216"/>
              </a:xfrm>
              <a:prstGeom prst="rect">
                <a:avLst/>
              </a:prstGeom>
              <a:blipFill>
                <a:blip r:embed="rId3"/>
                <a:stretch>
                  <a:fillRect l="-763" t="-1538" r="-763" b="-5385"/>
                </a:stretch>
              </a:blipFill>
            </p:spPr>
            <p:txBody>
              <a:bodyPr/>
              <a:lstStyle/>
              <a:p>
                <a:r>
                  <a:rPr lang="es-CL">
                    <a:noFill/>
                  </a:rPr>
                  <a:t> </a:t>
                </a:r>
              </a:p>
            </p:txBody>
          </p:sp>
        </mc:Fallback>
      </mc:AlternateContent>
      <p:sp>
        <p:nvSpPr>
          <p:cNvPr id="9" name="Rectángulo redondeado 8">
            <a:extLst>
              <a:ext uri="{FF2B5EF4-FFF2-40B4-BE49-F238E27FC236}">
                <a16:creationId xmlns:a16="http://schemas.microsoft.com/office/drawing/2014/main" id="{A875323F-BA44-0C46-A304-2EE172AEAAE9}"/>
              </a:ext>
            </a:extLst>
          </p:cNvPr>
          <p:cNvSpPr/>
          <p:nvPr/>
        </p:nvSpPr>
        <p:spPr>
          <a:xfrm>
            <a:off x="2292225" y="3230999"/>
            <a:ext cx="3671111" cy="61349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ESTADÍSTICO DE PRUEBA </a:t>
            </a:r>
          </a:p>
          <a:p>
            <a:pPr algn="ctr"/>
            <a:r>
              <a:rPr lang="es-CL" sz="2000" b="1" dirty="0">
                <a:solidFill>
                  <a:schemeClr val="accent6">
                    <a:lumMod val="50000"/>
                  </a:schemeClr>
                </a:solidFill>
              </a:rPr>
              <a:t>PARA MEDIAS</a:t>
            </a:r>
            <a:endParaRPr lang="es-C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29E22738-74AA-2548-B901-88D31C771E6A}"/>
                  </a:ext>
                </a:extLst>
              </p:cNvPr>
              <p:cNvSpPr txBox="1"/>
              <p:nvPr/>
            </p:nvSpPr>
            <p:spPr>
              <a:xfrm>
                <a:off x="2585737" y="4241689"/>
                <a:ext cx="1035155" cy="7629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𝑍</m:t>
                      </m:r>
                      <m:r>
                        <a:rPr lang="es-ES" b="0" i="1" smtClean="0">
                          <a:latin typeface="Cambria Math" panose="02040503050406030204" pitchFamily="18" charset="0"/>
                        </a:rPr>
                        <m:t>=</m:t>
                      </m:r>
                      <m:f>
                        <m:fPr>
                          <m:ctrlPr>
                            <a:rPr lang="es-ES" b="0" i="1" smtClean="0">
                              <a:latin typeface="Cambria Math" panose="02040503050406030204" pitchFamily="18" charset="0"/>
                            </a:rPr>
                          </m:ctrlPr>
                        </m:fPr>
                        <m:num>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𝑥</m:t>
                              </m:r>
                            </m:e>
                          </m:acc>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num>
                        <m:den>
                          <m:f>
                            <m:fPr>
                              <m:ctrlPr>
                                <a:rPr lang="es-ES" b="0" i="1" smtClean="0">
                                  <a:latin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𝜎</m:t>
                              </m:r>
                            </m:num>
                            <m:den>
                              <m:rad>
                                <m:radPr>
                                  <m:degHide m:val="on"/>
                                  <m:ctrlPr>
                                    <a:rPr lang="es-ES" b="0" i="1" smtClean="0">
                                      <a:latin typeface="Cambria Math" panose="02040503050406030204" pitchFamily="18" charset="0"/>
                                    </a:rPr>
                                  </m:ctrlPr>
                                </m:radPr>
                                <m:deg/>
                                <m:e>
                                  <m:r>
                                    <a:rPr lang="es-ES" b="0" i="1" smtClean="0">
                                      <a:latin typeface="Cambria Math" panose="02040503050406030204" pitchFamily="18" charset="0"/>
                                    </a:rPr>
                                    <m:t>𝑛</m:t>
                                  </m:r>
                                </m:e>
                              </m:rad>
                            </m:den>
                          </m:f>
                        </m:den>
                      </m:f>
                    </m:oMath>
                  </m:oMathPara>
                </a14:m>
                <a:endParaRPr lang="es-CL" dirty="0"/>
              </a:p>
            </p:txBody>
          </p:sp>
        </mc:Choice>
        <mc:Fallback xmlns="">
          <p:sp>
            <p:nvSpPr>
              <p:cNvPr id="3" name="CuadroTexto 2">
                <a:extLst>
                  <a:ext uri="{FF2B5EF4-FFF2-40B4-BE49-F238E27FC236}">
                    <a16:creationId xmlns:a16="http://schemas.microsoft.com/office/drawing/2014/main" id="{29E22738-74AA-2548-B901-88D31C771E6A}"/>
                  </a:ext>
                </a:extLst>
              </p:cNvPr>
              <p:cNvSpPr txBox="1">
                <a:spLocks noRot="1" noChangeAspect="1" noMove="1" noResize="1" noEditPoints="1" noAdjustHandles="1" noChangeArrowheads="1" noChangeShapeType="1" noTextEdit="1"/>
              </p:cNvSpPr>
              <p:nvPr/>
            </p:nvSpPr>
            <p:spPr>
              <a:xfrm>
                <a:off x="2585737" y="4241689"/>
                <a:ext cx="1035155" cy="762966"/>
              </a:xfrm>
              <a:prstGeom prst="rect">
                <a:avLst/>
              </a:prstGeom>
              <a:blipFill>
                <a:blip r:embed="rId4"/>
                <a:stretch>
                  <a:fillRect l="-4819" r="-3614" b="-163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F1729420-A111-084B-9D6B-9AEFC272C7B5}"/>
                  </a:ext>
                </a:extLst>
              </p:cNvPr>
              <p:cNvSpPr txBox="1"/>
              <p:nvPr/>
            </p:nvSpPr>
            <p:spPr>
              <a:xfrm>
                <a:off x="4307293" y="4217708"/>
                <a:ext cx="990271" cy="810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𝑡</m:t>
                      </m:r>
                      <m:r>
                        <a:rPr lang="es-ES" b="0" i="1" smtClean="0">
                          <a:latin typeface="Cambria Math" panose="02040503050406030204" pitchFamily="18" charset="0"/>
                        </a:rPr>
                        <m:t>=</m:t>
                      </m:r>
                      <m:f>
                        <m:fPr>
                          <m:ctrlPr>
                            <a:rPr lang="es-ES" b="0" i="1" smtClean="0">
                              <a:latin typeface="Cambria Math" panose="02040503050406030204" pitchFamily="18" charset="0"/>
                            </a:rPr>
                          </m:ctrlPr>
                        </m:fPr>
                        <m:num>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𝑥</m:t>
                              </m:r>
                            </m:e>
                          </m:acc>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num>
                        <m:den>
                          <m:f>
                            <m:fPr>
                              <m:ctrlPr>
                                <a:rPr lang="es-ES" b="0" i="1" smtClean="0">
                                  <a:latin typeface="Cambria Math" panose="02040503050406030204" pitchFamily="18" charset="0"/>
                                </a:rPr>
                              </m:ctrlPr>
                            </m:fPr>
                            <m:num>
                              <m:r>
                                <a:rPr lang="es-ES" b="0" i="1" smtClean="0">
                                  <a:latin typeface="Cambria Math" panose="02040503050406030204" pitchFamily="18" charset="0"/>
                                </a:rPr>
                                <m:t>𝑆</m:t>
                              </m:r>
                            </m:num>
                            <m:den>
                              <m:rad>
                                <m:radPr>
                                  <m:degHide m:val="on"/>
                                  <m:ctrlPr>
                                    <a:rPr lang="es-ES" b="0" i="1" smtClean="0">
                                      <a:latin typeface="Cambria Math" panose="02040503050406030204" pitchFamily="18" charset="0"/>
                                    </a:rPr>
                                  </m:ctrlPr>
                                </m:radPr>
                                <m:deg/>
                                <m:e>
                                  <m:r>
                                    <a:rPr lang="es-ES" b="0" i="1" smtClean="0">
                                      <a:latin typeface="Cambria Math" panose="02040503050406030204" pitchFamily="18" charset="0"/>
                                    </a:rPr>
                                    <m:t>𝑛</m:t>
                                  </m:r>
                                </m:e>
                              </m:rad>
                            </m:den>
                          </m:f>
                        </m:den>
                      </m:f>
                    </m:oMath>
                  </m:oMathPara>
                </a14:m>
                <a:endParaRPr lang="es-CL" dirty="0"/>
              </a:p>
            </p:txBody>
          </p:sp>
        </mc:Choice>
        <mc:Fallback xmlns="">
          <p:sp>
            <p:nvSpPr>
              <p:cNvPr id="11" name="CuadroTexto 10">
                <a:extLst>
                  <a:ext uri="{FF2B5EF4-FFF2-40B4-BE49-F238E27FC236}">
                    <a16:creationId xmlns:a16="http://schemas.microsoft.com/office/drawing/2014/main" id="{F1729420-A111-084B-9D6B-9AEFC272C7B5}"/>
                  </a:ext>
                </a:extLst>
              </p:cNvPr>
              <p:cNvSpPr txBox="1">
                <a:spLocks noRot="1" noChangeAspect="1" noMove="1" noResize="1" noEditPoints="1" noAdjustHandles="1" noChangeArrowheads="1" noChangeShapeType="1" noTextEdit="1"/>
              </p:cNvSpPr>
              <p:nvPr/>
            </p:nvSpPr>
            <p:spPr>
              <a:xfrm>
                <a:off x="4307293" y="4217708"/>
                <a:ext cx="990271" cy="810928"/>
              </a:xfrm>
              <a:prstGeom prst="rect">
                <a:avLst/>
              </a:prstGeom>
              <a:blipFill>
                <a:blip r:embed="rId5"/>
                <a:stretch>
                  <a:fillRect l="-3797" r="-3797" b="-1563"/>
                </a:stretch>
              </a:blipFill>
            </p:spPr>
            <p:txBody>
              <a:bodyPr/>
              <a:lstStyle/>
              <a:p>
                <a:r>
                  <a:rPr lang="es-CL">
                    <a:noFill/>
                  </a:rPr>
                  <a:t> </a:t>
                </a:r>
              </a:p>
            </p:txBody>
          </p:sp>
        </mc:Fallback>
      </mc:AlternateContent>
      <p:sp>
        <p:nvSpPr>
          <p:cNvPr id="13" name="Rectángulo redondeado 12">
            <a:extLst>
              <a:ext uri="{FF2B5EF4-FFF2-40B4-BE49-F238E27FC236}">
                <a16:creationId xmlns:a16="http://schemas.microsoft.com/office/drawing/2014/main" id="{B8972A8D-7A82-8549-AF9B-E224A415AE14}"/>
              </a:ext>
            </a:extLst>
          </p:cNvPr>
          <p:cNvSpPr/>
          <p:nvPr/>
        </p:nvSpPr>
        <p:spPr>
          <a:xfrm>
            <a:off x="6649737" y="3226774"/>
            <a:ext cx="3671111" cy="61349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ESTADÍSTICO DE PRUEBA </a:t>
            </a:r>
          </a:p>
          <a:p>
            <a:pPr algn="ctr"/>
            <a:r>
              <a:rPr lang="es-CL" sz="2000" b="1" dirty="0">
                <a:solidFill>
                  <a:schemeClr val="accent6">
                    <a:lumMod val="50000"/>
                  </a:schemeClr>
                </a:solidFill>
              </a:rPr>
              <a:t>PARA PROPORCIONES</a:t>
            </a:r>
            <a:endParaRPr lang="es-C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FFB40A7A-90C9-C747-9DCB-4F8A19F92DAA}"/>
                  </a:ext>
                </a:extLst>
              </p:cNvPr>
              <p:cNvSpPr txBox="1"/>
              <p:nvPr/>
            </p:nvSpPr>
            <p:spPr>
              <a:xfrm>
                <a:off x="7967714" y="4217708"/>
                <a:ext cx="1527854" cy="871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𝑍</m:t>
                      </m:r>
                      <m:r>
                        <a:rPr lang="es-ES" b="0" i="1" smtClean="0">
                          <a:latin typeface="Cambria Math" panose="02040503050406030204" pitchFamily="18" charset="0"/>
                        </a:rPr>
                        <m:t>=</m:t>
                      </m:r>
                      <m:f>
                        <m:fPr>
                          <m:ctrlPr>
                            <a:rPr lang="es-ES" b="0" i="1" smtClean="0">
                              <a:latin typeface="Cambria Math" panose="02040503050406030204" pitchFamily="18" charset="0"/>
                            </a:rPr>
                          </m:ctrlPr>
                        </m:fPr>
                        <m:num>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𝑝</m:t>
                              </m:r>
                            </m:e>
                          </m:acc>
                          <m:r>
                            <a:rPr lang="es-ES" b="0" i="1" smtClean="0">
                              <a:latin typeface="Cambria Math" panose="02040503050406030204" pitchFamily="18" charset="0"/>
                            </a:rPr>
                            <m:t>−</m:t>
                          </m:r>
                          <m:r>
                            <a:rPr lang="es-ES" b="0" i="1" smtClean="0">
                              <a:latin typeface="Cambria Math" panose="02040503050406030204" pitchFamily="18" charset="0"/>
                            </a:rPr>
                            <m:t>𝑝</m:t>
                          </m:r>
                        </m:num>
                        <m:den>
                          <m:rad>
                            <m:radPr>
                              <m:degHide m:val="on"/>
                              <m:ctrlPr>
                                <a:rPr lang="es-ES" b="0" i="1" smtClean="0">
                                  <a:latin typeface="Cambria Math" panose="02040503050406030204" pitchFamily="18" charset="0"/>
                                </a:rPr>
                              </m:ctrlPr>
                            </m:radPr>
                            <m:deg/>
                            <m:e>
                              <m:f>
                                <m:fPr>
                                  <m:ctrlPr>
                                    <a:rPr lang="es-ES" b="0" i="1" smtClean="0">
                                      <a:latin typeface="Cambria Math" panose="02040503050406030204" pitchFamily="18" charset="0"/>
                                    </a:rPr>
                                  </m:ctrlPr>
                                </m:fPr>
                                <m:num>
                                  <m:r>
                                    <a:rPr lang="es-ES" b="0" i="1" smtClean="0">
                                      <a:latin typeface="Cambria Math" panose="02040503050406030204" pitchFamily="18" charset="0"/>
                                    </a:rPr>
                                    <m:t>𝑝</m:t>
                                  </m:r>
                                  <m:r>
                                    <a:rPr lang="es-ES" b="0" i="1" smtClean="0">
                                      <a:latin typeface="Cambria Math" panose="02040503050406030204" pitchFamily="18" charset="0"/>
                                    </a:rPr>
                                    <m:t>(1−</m:t>
                                  </m:r>
                                  <m:r>
                                    <a:rPr lang="es-ES" b="0" i="1" smtClean="0">
                                      <a:latin typeface="Cambria Math" panose="02040503050406030204" pitchFamily="18" charset="0"/>
                                    </a:rPr>
                                    <m:t>𝑝</m:t>
                                  </m:r>
                                  <m:r>
                                    <a:rPr lang="es-ES" b="0" i="1" smtClean="0">
                                      <a:latin typeface="Cambria Math" panose="02040503050406030204" pitchFamily="18" charset="0"/>
                                    </a:rPr>
                                    <m:t>)</m:t>
                                  </m:r>
                                </m:num>
                                <m:den>
                                  <m:r>
                                    <a:rPr lang="es-ES" b="0" i="1" smtClean="0">
                                      <a:latin typeface="Cambria Math" panose="02040503050406030204" pitchFamily="18" charset="0"/>
                                    </a:rPr>
                                    <m:t>𝑛</m:t>
                                  </m:r>
                                </m:den>
                              </m:f>
                            </m:e>
                          </m:rad>
                        </m:den>
                      </m:f>
                    </m:oMath>
                  </m:oMathPara>
                </a14:m>
                <a:endParaRPr lang="es-CL" dirty="0"/>
              </a:p>
            </p:txBody>
          </p:sp>
        </mc:Choice>
        <mc:Fallback xmlns="">
          <p:sp>
            <p:nvSpPr>
              <p:cNvPr id="16" name="CuadroTexto 15">
                <a:extLst>
                  <a:ext uri="{FF2B5EF4-FFF2-40B4-BE49-F238E27FC236}">
                    <a16:creationId xmlns:a16="http://schemas.microsoft.com/office/drawing/2014/main" id="{FFB40A7A-90C9-C747-9DCB-4F8A19F92DAA}"/>
                  </a:ext>
                </a:extLst>
              </p:cNvPr>
              <p:cNvSpPr txBox="1">
                <a:spLocks noRot="1" noChangeAspect="1" noMove="1" noResize="1" noEditPoints="1" noAdjustHandles="1" noChangeArrowheads="1" noChangeShapeType="1" noTextEdit="1"/>
              </p:cNvSpPr>
              <p:nvPr/>
            </p:nvSpPr>
            <p:spPr>
              <a:xfrm>
                <a:off x="7967714" y="4217708"/>
                <a:ext cx="1527854" cy="871842"/>
              </a:xfrm>
              <a:prstGeom prst="rect">
                <a:avLst/>
              </a:prstGeom>
              <a:blipFill>
                <a:blip r:embed="rId6"/>
                <a:stretch>
                  <a:fillRect l="-3306" t="-7246" r="-4959" b="-2899"/>
                </a:stretch>
              </a:blipFill>
            </p:spPr>
            <p:txBody>
              <a:bodyPr/>
              <a:lstStyle/>
              <a:p>
                <a:r>
                  <a:rPr lang="es-CL">
                    <a:noFill/>
                  </a:rPr>
                  <a:t> </a:t>
                </a:r>
              </a:p>
            </p:txBody>
          </p:sp>
        </mc:Fallback>
      </mc:AlternateContent>
      <p:sp>
        <p:nvSpPr>
          <p:cNvPr id="5" name="Cerrar llave 4">
            <a:extLst>
              <a:ext uri="{FF2B5EF4-FFF2-40B4-BE49-F238E27FC236}">
                <a16:creationId xmlns:a16="http://schemas.microsoft.com/office/drawing/2014/main" id="{67F1B4C9-AAFD-5E4F-AE97-7A6FCA500089}"/>
              </a:ext>
            </a:extLst>
          </p:cNvPr>
          <p:cNvSpPr/>
          <p:nvPr/>
        </p:nvSpPr>
        <p:spPr>
          <a:xfrm rot="5400000">
            <a:off x="4611864" y="4907204"/>
            <a:ext cx="244450" cy="853592"/>
          </a:xfrm>
          <a:prstGeom prst="rightBrac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12" name="Cerrar llave 11">
            <a:extLst>
              <a:ext uri="{FF2B5EF4-FFF2-40B4-BE49-F238E27FC236}">
                <a16:creationId xmlns:a16="http://schemas.microsoft.com/office/drawing/2014/main" id="{5605C4BD-9F3D-F142-812E-BDB1DF4BE974}"/>
              </a:ext>
            </a:extLst>
          </p:cNvPr>
          <p:cNvSpPr/>
          <p:nvPr/>
        </p:nvSpPr>
        <p:spPr>
          <a:xfrm rot="5400000">
            <a:off x="2981089" y="4907204"/>
            <a:ext cx="244450" cy="853592"/>
          </a:xfrm>
          <a:prstGeom prst="rightBrac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15" name="Cerrar llave 14">
            <a:extLst>
              <a:ext uri="{FF2B5EF4-FFF2-40B4-BE49-F238E27FC236}">
                <a16:creationId xmlns:a16="http://schemas.microsoft.com/office/drawing/2014/main" id="{CBA81CCB-F864-F74D-95A6-8E5F6609F5FC}"/>
              </a:ext>
            </a:extLst>
          </p:cNvPr>
          <p:cNvSpPr/>
          <p:nvPr/>
        </p:nvSpPr>
        <p:spPr>
          <a:xfrm rot="5400000">
            <a:off x="8789863" y="4907204"/>
            <a:ext cx="244450" cy="853592"/>
          </a:xfrm>
          <a:prstGeom prst="rightBrac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4A85E39D-49D3-8A40-B890-7F3302CD848F}"/>
                  </a:ext>
                </a:extLst>
              </p:cNvPr>
              <p:cNvSpPr txBox="1"/>
              <p:nvPr/>
            </p:nvSpPr>
            <p:spPr>
              <a:xfrm>
                <a:off x="2487698" y="5568219"/>
                <a:ext cx="11331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𝑣</m:t>
                      </m:r>
                      <m:r>
                        <a:rPr lang="es-ES" sz="1400" b="0" i="1" smtClean="0">
                          <a:latin typeface="Cambria Math" panose="02040503050406030204" pitchFamily="18" charset="0"/>
                        </a:rPr>
                        <m:t>.</m:t>
                      </m:r>
                      <m:r>
                        <a:rPr lang="es-ES" sz="1400" b="0" i="1" smtClean="0">
                          <a:latin typeface="Cambria Math" panose="02040503050406030204" pitchFamily="18" charset="0"/>
                        </a:rPr>
                        <m:t>𝑎</m:t>
                      </m:r>
                      <m:r>
                        <a:rPr lang="es-ES" sz="1400" b="0" i="1" smtClean="0">
                          <a:latin typeface="Cambria Math" panose="02040503050406030204" pitchFamily="18" charset="0"/>
                        </a:rPr>
                        <m:t>.~</m:t>
                      </m:r>
                      <m:r>
                        <a:rPr lang="es-ES" sz="1400" b="0" i="1" smtClean="0">
                          <a:latin typeface="Cambria Math" panose="02040503050406030204" pitchFamily="18" charset="0"/>
                          <a:ea typeface="Cambria Math" panose="02040503050406030204" pitchFamily="18" charset="0"/>
                        </a:rPr>
                        <m:t>𝑁𝑜𝑟𝑚𝑎𝑙</m:t>
                      </m:r>
                    </m:oMath>
                  </m:oMathPara>
                </a14:m>
                <a:endParaRPr lang="es-CL" sz="1400" dirty="0"/>
              </a:p>
            </p:txBody>
          </p:sp>
        </mc:Choice>
        <mc:Fallback xmlns="">
          <p:sp>
            <p:nvSpPr>
              <p:cNvPr id="7" name="CuadroTexto 6">
                <a:extLst>
                  <a:ext uri="{FF2B5EF4-FFF2-40B4-BE49-F238E27FC236}">
                    <a16:creationId xmlns:a16="http://schemas.microsoft.com/office/drawing/2014/main" id="{4A85E39D-49D3-8A40-B890-7F3302CD848F}"/>
                  </a:ext>
                </a:extLst>
              </p:cNvPr>
              <p:cNvSpPr txBox="1">
                <a:spLocks noRot="1" noChangeAspect="1" noMove="1" noResize="1" noEditPoints="1" noAdjustHandles="1" noChangeArrowheads="1" noChangeShapeType="1" noTextEdit="1"/>
              </p:cNvSpPr>
              <p:nvPr/>
            </p:nvSpPr>
            <p:spPr>
              <a:xfrm>
                <a:off x="2487698" y="5568219"/>
                <a:ext cx="1133194" cy="215444"/>
              </a:xfrm>
              <a:prstGeom prst="rect">
                <a:avLst/>
              </a:prstGeom>
              <a:blipFill>
                <a:blip r:embed="rId7"/>
                <a:stretch>
                  <a:fillRect l="-2198" r="-2198" b="-555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B052FB6C-5BA2-024D-A1C0-BB4AD8495528}"/>
                  </a:ext>
                </a:extLst>
              </p:cNvPr>
              <p:cNvSpPr txBox="1"/>
              <p:nvPr/>
            </p:nvSpPr>
            <p:spPr>
              <a:xfrm>
                <a:off x="2585737" y="5866921"/>
                <a:ext cx="105265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ea typeface="Cambria Math" panose="02040503050406030204" pitchFamily="18" charset="0"/>
                        </a:rPr>
                        <m:t>𝑜</m:t>
                      </m:r>
                      <m:r>
                        <a:rPr lang="es-ES" sz="1400" b="0" i="1" smtClean="0">
                          <a:latin typeface="Cambria Math" panose="02040503050406030204" pitchFamily="18" charset="0"/>
                          <a:ea typeface="Cambria Math" panose="02040503050406030204" pitchFamily="18" charset="0"/>
                        </a:rPr>
                        <m:t> </m:t>
                      </m:r>
                      <m:r>
                        <a:rPr lang="es-ES" sz="1400" b="0" i="1" smtClean="0">
                          <a:latin typeface="Cambria Math" panose="02040503050406030204" pitchFamily="18" charset="0"/>
                          <a:ea typeface="Cambria Math" panose="02040503050406030204" pitchFamily="18" charset="0"/>
                        </a:rPr>
                        <m:t>𝜎</m:t>
                      </m:r>
                      <m:r>
                        <a:rPr lang="es-ES" sz="1400" b="0" i="1" smtClean="0">
                          <a:latin typeface="Cambria Math" panose="02040503050406030204" pitchFamily="18" charset="0"/>
                          <a:ea typeface="Cambria Math" panose="02040503050406030204" pitchFamily="18" charset="0"/>
                        </a:rPr>
                        <m:t> </m:t>
                      </m:r>
                      <m:r>
                        <a:rPr lang="es-ES" sz="1400" b="0" i="1" smtClean="0">
                          <a:latin typeface="Cambria Math" panose="02040503050406030204" pitchFamily="18" charset="0"/>
                          <a:ea typeface="Cambria Math" panose="02040503050406030204" pitchFamily="18" charset="0"/>
                        </a:rPr>
                        <m:t>𝑐𝑜𝑛𝑜𝑐𝑖𝑑𝑜</m:t>
                      </m:r>
                    </m:oMath>
                  </m:oMathPara>
                </a14:m>
                <a:endParaRPr lang="es-CL" sz="1400" dirty="0"/>
              </a:p>
            </p:txBody>
          </p:sp>
        </mc:Choice>
        <mc:Fallback xmlns="">
          <p:sp>
            <p:nvSpPr>
              <p:cNvPr id="17" name="CuadroTexto 16">
                <a:extLst>
                  <a:ext uri="{FF2B5EF4-FFF2-40B4-BE49-F238E27FC236}">
                    <a16:creationId xmlns:a16="http://schemas.microsoft.com/office/drawing/2014/main" id="{B052FB6C-5BA2-024D-A1C0-BB4AD8495528}"/>
                  </a:ext>
                </a:extLst>
              </p:cNvPr>
              <p:cNvSpPr txBox="1">
                <a:spLocks noRot="1" noChangeAspect="1" noMove="1" noResize="1" noEditPoints="1" noAdjustHandles="1" noChangeArrowheads="1" noChangeShapeType="1" noTextEdit="1"/>
              </p:cNvSpPr>
              <p:nvPr/>
            </p:nvSpPr>
            <p:spPr>
              <a:xfrm>
                <a:off x="2585737" y="5866921"/>
                <a:ext cx="1052659" cy="215444"/>
              </a:xfrm>
              <a:prstGeom prst="rect">
                <a:avLst/>
              </a:prstGeom>
              <a:blipFill>
                <a:blip r:embed="rId8"/>
                <a:stretch>
                  <a:fillRect l="-2381" t="-5263" r="-3571" b="-3157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5141BE7E-90B6-644C-B687-AA7A83AFABBF}"/>
                  </a:ext>
                </a:extLst>
              </p:cNvPr>
              <p:cNvSpPr txBox="1"/>
              <p:nvPr/>
            </p:nvSpPr>
            <p:spPr>
              <a:xfrm>
                <a:off x="2118589" y="6131783"/>
                <a:ext cx="198695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ea typeface="Cambria Math" panose="02040503050406030204" pitchFamily="18" charset="0"/>
                        </a:rPr>
                        <m:t>𝑜</m:t>
                      </m:r>
                      <m:r>
                        <a:rPr lang="es-ES" sz="1400" b="0" i="1" smtClean="0">
                          <a:latin typeface="Cambria Math" panose="02040503050406030204" pitchFamily="18" charset="0"/>
                          <a:ea typeface="Cambria Math" panose="02040503050406030204" pitchFamily="18" charset="0"/>
                        </a:rPr>
                        <m:t> </m:t>
                      </m:r>
                      <m:r>
                        <a:rPr lang="es-ES" sz="1400" b="0" i="1" smtClean="0">
                          <a:latin typeface="Cambria Math" panose="02040503050406030204" pitchFamily="18" charset="0"/>
                          <a:ea typeface="Cambria Math" panose="02040503050406030204" pitchFamily="18" charset="0"/>
                        </a:rPr>
                        <m:t>𝜎</m:t>
                      </m:r>
                      <m:r>
                        <a:rPr lang="es-ES" sz="1400" b="0" i="1" smtClean="0">
                          <a:latin typeface="Cambria Math" panose="02040503050406030204" pitchFamily="18" charset="0"/>
                          <a:ea typeface="Cambria Math" panose="02040503050406030204" pitchFamily="18" charset="0"/>
                        </a:rPr>
                        <m:t> </m:t>
                      </m:r>
                      <m:r>
                        <a:rPr lang="es-ES" sz="1400" b="0" i="1" smtClean="0">
                          <a:latin typeface="Cambria Math" panose="02040503050406030204" pitchFamily="18" charset="0"/>
                          <a:ea typeface="Cambria Math" panose="02040503050406030204" pitchFamily="18" charset="0"/>
                        </a:rPr>
                        <m:t>𝑑𝑒𝑠𝑐𝑜𝑛𝑜𝑐𝑖𝑑𝑜</m:t>
                      </m:r>
                      <m:r>
                        <a:rPr lang="es-ES" sz="1400" b="0" i="1" smtClean="0">
                          <a:latin typeface="Cambria Math" panose="02040503050406030204" pitchFamily="18" charset="0"/>
                          <a:ea typeface="Cambria Math" panose="02040503050406030204" pitchFamily="18" charset="0"/>
                        </a:rPr>
                        <m:t> ;</m:t>
                      </m:r>
                      <m:r>
                        <a:rPr lang="es-ES" sz="1400" b="0" i="1" smtClean="0">
                          <a:latin typeface="Cambria Math" panose="02040503050406030204" pitchFamily="18" charset="0"/>
                          <a:ea typeface="Cambria Math" panose="02040503050406030204" pitchFamily="18" charset="0"/>
                        </a:rPr>
                        <m:t>𝑛</m:t>
                      </m:r>
                      <m:r>
                        <a:rPr lang="es-ES" sz="1400" b="0" i="1" smtClean="0">
                          <a:latin typeface="Cambria Math" panose="02040503050406030204" pitchFamily="18" charset="0"/>
                          <a:ea typeface="Cambria Math" panose="02040503050406030204" pitchFamily="18" charset="0"/>
                        </a:rPr>
                        <m:t>&gt;30</m:t>
                      </m:r>
                    </m:oMath>
                  </m:oMathPara>
                </a14:m>
                <a:endParaRPr lang="es-CL" sz="1400" dirty="0"/>
              </a:p>
            </p:txBody>
          </p:sp>
        </mc:Choice>
        <mc:Fallback xmlns="">
          <p:sp>
            <p:nvSpPr>
              <p:cNvPr id="18" name="CuadroTexto 17">
                <a:extLst>
                  <a:ext uri="{FF2B5EF4-FFF2-40B4-BE49-F238E27FC236}">
                    <a16:creationId xmlns:a16="http://schemas.microsoft.com/office/drawing/2014/main" id="{5141BE7E-90B6-644C-B687-AA7A83AFABBF}"/>
                  </a:ext>
                </a:extLst>
              </p:cNvPr>
              <p:cNvSpPr txBox="1">
                <a:spLocks noRot="1" noChangeAspect="1" noMove="1" noResize="1" noEditPoints="1" noAdjustHandles="1" noChangeArrowheads="1" noChangeShapeType="1" noTextEdit="1"/>
              </p:cNvSpPr>
              <p:nvPr/>
            </p:nvSpPr>
            <p:spPr>
              <a:xfrm>
                <a:off x="2118589" y="6131783"/>
                <a:ext cx="1986954" cy="215444"/>
              </a:xfrm>
              <a:prstGeom prst="rect">
                <a:avLst/>
              </a:prstGeom>
              <a:blipFill>
                <a:blip r:embed="rId9"/>
                <a:stretch>
                  <a:fillRect l="-1274" t="-11111" r="-1274" b="-3888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DC998299-CDD3-0047-9C02-49C58D750C7E}"/>
                  </a:ext>
                </a:extLst>
              </p:cNvPr>
              <p:cNvSpPr txBox="1"/>
              <p:nvPr/>
            </p:nvSpPr>
            <p:spPr>
              <a:xfrm>
                <a:off x="3879066" y="5588901"/>
                <a:ext cx="18467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ea typeface="Cambria Math" panose="02040503050406030204" pitchFamily="18" charset="0"/>
                        </a:rPr>
                        <m:t>𝜎</m:t>
                      </m:r>
                      <m:r>
                        <a:rPr lang="es-ES" sz="1400" b="0" i="1" smtClean="0">
                          <a:latin typeface="Cambria Math" panose="02040503050406030204" pitchFamily="18" charset="0"/>
                          <a:ea typeface="Cambria Math" panose="02040503050406030204" pitchFamily="18" charset="0"/>
                        </a:rPr>
                        <m:t> </m:t>
                      </m:r>
                      <m:r>
                        <a:rPr lang="es-ES" sz="1400" b="0" i="1" smtClean="0">
                          <a:latin typeface="Cambria Math" panose="02040503050406030204" pitchFamily="18" charset="0"/>
                          <a:ea typeface="Cambria Math" panose="02040503050406030204" pitchFamily="18" charset="0"/>
                        </a:rPr>
                        <m:t>𝑑𝑒𝑠𝑐𝑜𝑛𝑜𝑐𝑖𝑑𝑜</m:t>
                      </m:r>
                      <m:r>
                        <a:rPr lang="es-ES" sz="1400" b="0" i="1" smtClean="0">
                          <a:latin typeface="Cambria Math" panose="02040503050406030204" pitchFamily="18" charset="0"/>
                          <a:ea typeface="Cambria Math" panose="02040503050406030204" pitchFamily="18" charset="0"/>
                        </a:rPr>
                        <m:t> ;</m:t>
                      </m:r>
                      <m:r>
                        <a:rPr lang="es-ES" sz="1400" b="0" i="1" smtClean="0">
                          <a:latin typeface="Cambria Math" panose="02040503050406030204" pitchFamily="18" charset="0"/>
                          <a:ea typeface="Cambria Math" panose="02040503050406030204" pitchFamily="18" charset="0"/>
                        </a:rPr>
                        <m:t>𝑛</m:t>
                      </m:r>
                      <m:r>
                        <a:rPr lang="es-ES" sz="1400" b="0" i="1" smtClean="0">
                          <a:latin typeface="Cambria Math" panose="02040503050406030204" pitchFamily="18" charset="0"/>
                          <a:ea typeface="Cambria Math" panose="02040503050406030204" pitchFamily="18" charset="0"/>
                        </a:rPr>
                        <m:t>&lt;30</m:t>
                      </m:r>
                    </m:oMath>
                  </m:oMathPara>
                </a14:m>
                <a:endParaRPr lang="es-CL" sz="1400" dirty="0"/>
              </a:p>
            </p:txBody>
          </p:sp>
        </mc:Choice>
        <mc:Fallback xmlns="">
          <p:sp>
            <p:nvSpPr>
              <p:cNvPr id="20" name="CuadroTexto 19">
                <a:extLst>
                  <a:ext uri="{FF2B5EF4-FFF2-40B4-BE49-F238E27FC236}">
                    <a16:creationId xmlns:a16="http://schemas.microsoft.com/office/drawing/2014/main" id="{DC998299-CDD3-0047-9C02-49C58D750C7E}"/>
                  </a:ext>
                </a:extLst>
              </p:cNvPr>
              <p:cNvSpPr txBox="1">
                <a:spLocks noRot="1" noChangeAspect="1" noMove="1" noResize="1" noEditPoints="1" noAdjustHandles="1" noChangeArrowheads="1" noChangeShapeType="1" noTextEdit="1"/>
              </p:cNvSpPr>
              <p:nvPr/>
            </p:nvSpPr>
            <p:spPr>
              <a:xfrm>
                <a:off x="3879066" y="5588901"/>
                <a:ext cx="1846724" cy="215444"/>
              </a:xfrm>
              <a:prstGeom prst="rect">
                <a:avLst/>
              </a:prstGeom>
              <a:blipFill>
                <a:blip r:embed="rId10"/>
                <a:stretch>
                  <a:fillRect l="-1370" t="-11765" r="-2055" b="-41176"/>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43A52A2E-3BDD-4B4D-9513-95CD5435552F}"/>
                  </a:ext>
                </a:extLst>
              </p:cNvPr>
              <p:cNvSpPr txBox="1"/>
              <p:nvPr/>
            </p:nvSpPr>
            <p:spPr>
              <a:xfrm>
                <a:off x="7969275" y="5578450"/>
                <a:ext cx="196444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𝑣</m:t>
                      </m:r>
                      <m:r>
                        <a:rPr lang="es-ES" sz="1400" b="0" i="1" smtClean="0">
                          <a:latin typeface="Cambria Math" panose="02040503050406030204" pitchFamily="18" charset="0"/>
                        </a:rPr>
                        <m:t>.</m:t>
                      </m:r>
                      <m:r>
                        <a:rPr lang="es-ES" sz="1400" b="0" i="1" smtClean="0">
                          <a:latin typeface="Cambria Math" panose="02040503050406030204" pitchFamily="18" charset="0"/>
                        </a:rPr>
                        <m:t>𝑎</m:t>
                      </m:r>
                      <m:r>
                        <a:rPr lang="es-ES" sz="1400" b="0" i="1" smtClean="0">
                          <a:latin typeface="Cambria Math" panose="02040503050406030204" pitchFamily="18" charset="0"/>
                        </a:rPr>
                        <m:t>.~</m:t>
                      </m:r>
                      <m:r>
                        <a:rPr lang="es-ES" sz="1400" b="0" i="1" smtClean="0">
                          <a:latin typeface="Cambria Math" panose="02040503050406030204" pitchFamily="18" charset="0"/>
                          <a:ea typeface="Cambria Math" panose="02040503050406030204" pitchFamily="18" charset="0"/>
                        </a:rPr>
                        <m:t>𝐵𝑖𝑛𝑜𝑚𝑖𝑎𝑙</m:t>
                      </m:r>
                      <m:r>
                        <a:rPr lang="es-ES" sz="1400" b="0" i="1" smtClean="0">
                          <a:latin typeface="Cambria Math" panose="02040503050406030204" pitchFamily="18" charset="0"/>
                          <a:ea typeface="Cambria Math" panose="02040503050406030204" pitchFamily="18" charset="0"/>
                        </a:rPr>
                        <m:t>/</m:t>
                      </m:r>
                      <m:r>
                        <a:rPr lang="es-ES" sz="1400" i="1">
                          <a:latin typeface="Cambria Math" panose="02040503050406030204" pitchFamily="18" charset="0"/>
                          <a:ea typeface="Cambria Math" panose="02040503050406030204" pitchFamily="18" charset="0"/>
                        </a:rPr>
                        <m:t>𝑁𝑜𝑟𝑚𝑎𝑙</m:t>
                      </m:r>
                    </m:oMath>
                  </m:oMathPara>
                </a14:m>
                <a:endParaRPr lang="es-CL" sz="1400" dirty="0"/>
              </a:p>
            </p:txBody>
          </p:sp>
        </mc:Choice>
        <mc:Fallback xmlns="">
          <p:sp>
            <p:nvSpPr>
              <p:cNvPr id="21" name="CuadroTexto 20">
                <a:extLst>
                  <a:ext uri="{FF2B5EF4-FFF2-40B4-BE49-F238E27FC236}">
                    <a16:creationId xmlns:a16="http://schemas.microsoft.com/office/drawing/2014/main" id="{43A52A2E-3BDD-4B4D-9513-95CD5435552F}"/>
                  </a:ext>
                </a:extLst>
              </p:cNvPr>
              <p:cNvSpPr txBox="1">
                <a:spLocks noRot="1" noChangeAspect="1" noMove="1" noResize="1" noEditPoints="1" noAdjustHandles="1" noChangeArrowheads="1" noChangeShapeType="1" noTextEdit="1"/>
              </p:cNvSpPr>
              <p:nvPr/>
            </p:nvSpPr>
            <p:spPr>
              <a:xfrm>
                <a:off x="7969275" y="5578450"/>
                <a:ext cx="1964449" cy="215444"/>
              </a:xfrm>
              <a:prstGeom prst="rect">
                <a:avLst/>
              </a:prstGeom>
              <a:blipFill>
                <a:blip r:embed="rId11"/>
                <a:stretch>
                  <a:fillRect l="-1282" t="-5556" r="-1282" b="-27778"/>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2A328C4C-736B-0949-8114-E3B7669A162A}"/>
                  </a:ext>
                </a:extLst>
              </p:cNvPr>
              <p:cNvSpPr txBox="1"/>
              <p:nvPr/>
            </p:nvSpPr>
            <p:spPr>
              <a:xfrm>
                <a:off x="8037892" y="5867061"/>
                <a:ext cx="18467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ea typeface="Cambria Math" panose="02040503050406030204" pitchFamily="18" charset="0"/>
                        </a:rPr>
                        <m:t>𝜎</m:t>
                      </m:r>
                      <m:r>
                        <a:rPr lang="es-ES" sz="1400" b="0" i="1" smtClean="0">
                          <a:latin typeface="Cambria Math" panose="02040503050406030204" pitchFamily="18" charset="0"/>
                          <a:ea typeface="Cambria Math" panose="02040503050406030204" pitchFamily="18" charset="0"/>
                        </a:rPr>
                        <m:t> </m:t>
                      </m:r>
                      <m:r>
                        <a:rPr lang="es-ES" sz="1400" b="0" i="1" smtClean="0">
                          <a:latin typeface="Cambria Math" panose="02040503050406030204" pitchFamily="18" charset="0"/>
                          <a:ea typeface="Cambria Math" panose="02040503050406030204" pitchFamily="18" charset="0"/>
                        </a:rPr>
                        <m:t>𝑑𝑒𝑠𝑐𝑜𝑛𝑜𝑐𝑖𝑑𝑜</m:t>
                      </m:r>
                      <m:r>
                        <a:rPr lang="es-ES" sz="1400" b="0" i="1" smtClean="0">
                          <a:latin typeface="Cambria Math" panose="02040503050406030204" pitchFamily="18" charset="0"/>
                          <a:ea typeface="Cambria Math" panose="02040503050406030204" pitchFamily="18" charset="0"/>
                        </a:rPr>
                        <m:t> ;</m:t>
                      </m:r>
                      <m:r>
                        <a:rPr lang="es-ES" sz="1400" b="0" i="1" smtClean="0">
                          <a:latin typeface="Cambria Math" panose="02040503050406030204" pitchFamily="18" charset="0"/>
                          <a:ea typeface="Cambria Math" panose="02040503050406030204" pitchFamily="18" charset="0"/>
                        </a:rPr>
                        <m:t>𝑛</m:t>
                      </m:r>
                      <m:r>
                        <a:rPr lang="es-ES" sz="1400" b="0" i="1" smtClean="0">
                          <a:latin typeface="Cambria Math" panose="02040503050406030204" pitchFamily="18" charset="0"/>
                          <a:ea typeface="Cambria Math" panose="02040503050406030204" pitchFamily="18" charset="0"/>
                        </a:rPr>
                        <m:t>&gt;30</m:t>
                      </m:r>
                    </m:oMath>
                  </m:oMathPara>
                </a14:m>
                <a:endParaRPr lang="es-CL" sz="1400" dirty="0"/>
              </a:p>
            </p:txBody>
          </p:sp>
        </mc:Choice>
        <mc:Fallback xmlns="">
          <p:sp>
            <p:nvSpPr>
              <p:cNvPr id="23" name="CuadroTexto 22">
                <a:extLst>
                  <a:ext uri="{FF2B5EF4-FFF2-40B4-BE49-F238E27FC236}">
                    <a16:creationId xmlns:a16="http://schemas.microsoft.com/office/drawing/2014/main" id="{2A328C4C-736B-0949-8114-E3B7669A162A}"/>
                  </a:ext>
                </a:extLst>
              </p:cNvPr>
              <p:cNvSpPr txBox="1">
                <a:spLocks noRot="1" noChangeAspect="1" noMove="1" noResize="1" noEditPoints="1" noAdjustHandles="1" noChangeArrowheads="1" noChangeShapeType="1" noTextEdit="1"/>
              </p:cNvSpPr>
              <p:nvPr/>
            </p:nvSpPr>
            <p:spPr>
              <a:xfrm>
                <a:off x="8037892" y="5867061"/>
                <a:ext cx="1846724" cy="215444"/>
              </a:xfrm>
              <a:prstGeom prst="rect">
                <a:avLst/>
              </a:prstGeom>
              <a:blipFill>
                <a:blip r:embed="rId12"/>
                <a:stretch>
                  <a:fillRect l="-1370" t="-5263" r="-1370" b="-31579"/>
                </a:stretch>
              </a:blipFill>
            </p:spPr>
            <p:txBody>
              <a:bodyPr/>
              <a:lstStyle/>
              <a:p>
                <a:r>
                  <a:rPr lang="es-CL">
                    <a:noFill/>
                  </a:rPr>
                  <a:t> </a:t>
                </a:r>
              </a:p>
            </p:txBody>
          </p:sp>
        </mc:Fallback>
      </mc:AlternateContent>
    </p:spTree>
    <p:extLst>
      <p:ext uri="{BB962C8B-B14F-4D97-AF65-F5344CB8AC3E}">
        <p14:creationId xmlns:p14="http://schemas.microsoft.com/office/powerpoint/2010/main" val="1622212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noAutofit/>
          </a:bodyPr>
          <a:lstStyle/>
          <a:p>
            <a:pPr algn="r"/>
            <a:r>
              <a:rPr lang="es-CL" dirty="0">
                <a:solidFill>
                  <a:schemeClr val="accent6">
                    <a:lumMod val="50000"/>
                  </a:schemeClr>
                </a:solidFill>
              </a:rPr>
              <a:t>Región de Rechazo</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pic>
        <p:nvPicPr>
          <p:cNvPr id="7" name="Imagen 6" descr="Gráfico&#10;&#10;Descripción generada automáticamente">
            <a:extLst>
              <a:ext uri="{FF2B5EF4-FFF2-40B4-BE49-F238E27FC236}">
                <a16:creationId xmlns:a16="http://schemas.microsoft.com/office/drawing/2014/main" id="{881599E0-FF96-4E48-B50D-C5EE4FC610B2}"/>
              </a:ext>
            </a:extLst>
          </p:cNvPr>
          <p:cNvPicPr>
            <a:picLocks noChangeAspect="1"/>
          </p:cNvPicPr>
          <p:nvPr/>
        </p:nvPicPr>
        <p:blipFill rotWithShape="1">
          <a:blip r:embed="rId3"/>
          <a:srcRect l="8784" t="10746" r="4860" b="10431"/>
          <a:stretch/>
        </p:blipFill>
        <p:spPr>
          <a:xfrm>
            <a:off x="1995057" y="1593273"/>
            <a:ext cx="3195371" cy="1512960"/>
          </a:xfrm>
          <a:prstGeom prst="rect">
            <a:avLst/>
          </a:prstGeom>
        </p:spPr>
      </p:pic>
      <p:pic>
        <p:nvPicPr>
          <p:cNvPr id="28" name="Imagen 27" descr="Gráfico&#10;&#10;Descripción generada automáticamente">
            <a:extLst>
              <a:ext uri="{FF2B5EF4-FFF2-40B4-BE49-F238E27FC236}">
                <a16:creationId xmlns:a16="http://schemas.microsoft.com/office/drawing/2014/main" id="{7BE4BD4B-DB72-7E4E-9C3A-557AF829FBAC}"/>
              </a:ext>
            </a:extLst>
          </p:cNvPr>
          <p:cNvPicPr>
            <a:picLocks noChangeAspect="1"/>
          </p:cNvPicPr>
          <p:nvPr/>
        </p:nvPicPr>
        <p:blipFill rotWithShape="1">
          <a:blip r:embed="rId3"/>
          <a:srcRect l="8784" t="10746" r="4860" b="10431"/>
          <a:stretch/>
        </p:blipFill>
        <p:spPr>
          <a:xfrm>
            <a:off x="7620003" y="1593273"/>
            <a:ext cx="3195371" cy="1512960"/>
          </a:xfrm>
          <a:prstGeom prst="rect">
            <a:avLst/>
          </a:prstGeom>
        </p:spPr>
      </p:pic>
      <p:pic>
        <p:nvPicPr>
          <p:cNvPr id="29" name="Imagen 28" descr="Gráfico&#10;&#10;Descripción generada automáticamente">
            <a:extLst>
              <a:ext uri="{FF2B5EF4-FFF2-40B4-BE49-F238E27FC236}">
                <a16:creationId xmlns:a16="http://schemas.microsoft.com/office/drawing/2014/main" id="{7CFED8D2-64F4-464C-99FF-82ABC3848273}"/>
              </a:ext>
            </a:extLst>
          </p:cNvPr>
          <p:cNvPicPr>
            <a:picLocks noChangeAspect="1"/>
          </p:cNvPicPr>
          <p:nvPr/>
        </p:nvPicPr>
        <p:blipFill rotWithShape="1">
          <a:blip r:embed="rId3"/>
          <a:srcRect l="8784" t="10746" r="4860" b="10431"/>
          <a:stretch/>
        </p:blipFill>
        <p:spPr>
          <a:xfrm>
            <a:off x="4871975" y="3700713"/>
            <a:ext cx="3195371" cy="1512960"/>
          </a:xfrm>
          <a:prstGeom prst="rect">
            <a:avLst/>
          </a:prstGeom>
        </p:spPr>
      </p:pic>
      <p:cxnSp>
        <p:nvCxnSpPr>
          <p:cNvPr id="10" name="Conector recto 9">
            <a:extLst>
              <a:ext uri="{FF2B5EF4-FFF2-40B4-BE49-F238E27FC236}">
                <a16:creationId xmlns:a16="http://schemas.microsoft.com/office/drawing/2014/main" id="{648A5421-25F8-7B48-B0FA-5C69526D98F6}"/>
              </a:ext>
            </a:extLst>
          </p:cNvPr>
          <p:cNvCxnSpPr/>
          <p:nvPr/>
        </p:nvCxnSpPr>
        <p:spPr>
          <a:xfrm>
            <a:off x="1862667" y="3106233"/>
            <a:ext cx="34374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F3A77838-FE3A-3546-AF85-B77A597CD29F}"/>
              </a:ext>
            </a:extLst>
          </p:cNvPr>
          <p:cNvCxnSpPr/>
          <p:nvPr/>
        </p:nvCxnSpPr>
        <p:spPr>
          <a:xfrm>
            <a:off x="7498955" y="3106233"/>
            <a:ext cx="34374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3038478-04F2-9A41-BFE0-111721DBCD7C}"/>
              </a:ext>
            </a:extLst>
          </p:cNvPr>
          <p:cNvCxnSpPr/>
          <p:nvPr/>
        </p:nvCxnSpPr>
        <p:spPr>
          <a:xfrm>
            <a:off x="4750927" y="5213673"/>
            <a:ext cx="34374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DF94B64E-EBFE-E845-B91B-A5BF2328C43B}"/>
              </a:ext>
            </a:extLst>
          </p:cNvPr>
          <p:cNvCxnSpPr/>
          <p:nvPr/>
        </p:nvCxnSpPr>
        <p:spPr>
          <a:xfrm>
            <a:off x="2694339" y="2680379"/>
            <a:ext cx="0" cy="42585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AF8F4107-484B-6141-BB56-94BA64FD4E93}"/>
              </a:ext>
            </a:extLst>
          </p:cNvPr>
          <p:cNvCxnSpPr/>
          <p:nvPr/>
        </p:nvCxnSpPr>
        <p:spPr>
          <a:xfrm>
            <a:off x="9903673" y="2680379"/>
            <a:ext cx="0" cy="42585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EA1639A6-BF62-C24D-9068-FF9D9DD358F4}"/>
              </a:ext>
            </a:extLst>
          </p:cNvPr>
          <p:cNvCxnSpPr/>
          <p:nvPr/>
        </p:nvCxnSpPr>
        <p:spPr>
          <a:xfrm>
            <a:off x="7162943" y="4787819"/>
            <a:ext cx="0" cy="42585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48F336E0-A8D9-C548-AB2B-FC8A18F16191}"/>
              </a:ext>
            </a:extLst>
          </p:cNvPr>
          <p:cNvCxnSpPr/>
          <p:nvPr/>
        </p:nvCxnSpPr>
        <p:spPr>
          <a:xfrm>
            <a:off x="5551691" y="4787819"/>
            <a:ext cx="0" cy="42585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37" name="Entrada de lápiz 36">
                <a:extLst>
                  <a:ext uri="{FF2B5EF4-FFF2-40B4-BE49-F238E27FC236}">
                    <a16:creationId xmlns:a16="http://schemas.microsoft.com/office/drawing/2014/main" id="{A57897E3-FC9E-B140-AA9C-FA876870AA00}"/>
                  </a:ext>
                </a:extLst>
              </p14:cNvPr>
              <p14:cNvContentPartPr/>
              <p14:nvPr/>
            </p14:nvContentPartPr>
            <p14:xfrm>
              <a:off x="5423112" y="5118188"/>
              <a:ext cx="360" cy="360"/>
            </p14:xfrm>
          </p:contentPart>
        </mc:Choice>
        <mc:Fallback xmlns="">
          <p:pic>
            <p:nvPicPr>
              <p:cNvPr id="37" name="Entrada de lápiz 36">
                <a:extLst>
                  <a:ext uri="{FF2B5EF4-FFF2-40B4-BE49-F238E27FC236}">
                    <a16:creationId xmlns:a16="http://schemas.microsoft.com/office/drawing/2014/main" id="{A57897E3-FC9E-B140-AA9C-FA876870AA00}"/>
                  </a:ext>
                </a:extLst>
              </p:cNvPr>
              <p:cNvPicPr/>
              <p:nvPr/>
            </p:nvPicPr>
            <p:blipFill>
              <a:blip r:embed="rId5"/>
              <a:stretch>
                <a:fillRect/>
              </a:stretch>
            </p:blipFill>
            <p:spPr>
              <a:xfrm>
                <a:off x="5418792" y="5113868"/>
                <a:ext cx="9000" cy="9000"/>
              </a:xfrm>
              <a:prstGeom prst="rect">
                <a:avLst/>
              </a:prstGeom>
            </p:spPr>
          </p:pic>
        </mc:Fallback>
      </mc:AlternateContent>
      <p:sp>
        <p:nvSpPr>
          <p:cNvPr id="66" name="Llamada con línea 3 65">
            <a:extLst>
              <a:ext uri="{FF2B5EF4-FFF2-40B4-BE49-F238E27FC236}">
                <a16:creationId xmlns:a16="http://schemas.microsoft.com/office/drawing/2014/main" id="{E243050B-6BC1-D64A-84DC-97EEDA82619C}"/>
              </a:ext>
            </a:extLst>
          </p:cNvPr>
          <p:cNvSpPr/>
          <p:nvPr/>
        </p:nvSpPr>
        <p:spPr>
          <a:xfrm>
            <a:off x="1885352" y="2385099"/>
            <a:ext cx="758613" cy="139035"/>
          </a:xfrm>
          <a:prstGeom prst="borderCallout3">
            <a:avLst>
              <a:gd name="adj1" fmla="val 18750"/>
              <a:gd name="adj2" fmla="val -8333"/>
              <a:gd name="adj3" fmla="val 18750"/>
              <a:gd name="adj4" fmla="val -16667"/>
              <a:gd name="adj5" fmla="val 100000"/>
              <a:gd name="adj6" fmla="val -16667"/>
              <a:gd name="adj7" fmla="val 386995"/>
              <a:gd name="adj8" fmla="val 70434"/>
            </a:avLst>
          </a:prstGeom>
          <a:solidFill>
            <a:schemeClr val="accent6">
              <a:lumMod val="20000"/>
              <a:lumOff val="80000"/>
            </a:schemeClr>
          </a:solidFill>
          <a:ln w="63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dirty="0">
                <a:solidFill>
                  <a:schemeClr val="tx1"/>
                </a:solidFill>
              </a:rPr>
              <a:t>Región crítica</a:t>
            </a:r>
          </a:p>
        </p:txBody>
      </p:sp>
      <p:sp>
        <p:nvSpPr>
          <p:cNvPr id="67" name="Llamada con línea 3 66">
            <a:extLst>
              <a:ext uri="{FF2B5EF4-FFF2-40B4-BE49-F238E27FC236}">
                <a16:creationId xmlns:a16="http://schemas.microsoft.com/office/drawing/2014/main" id="{0723A2AE-1D3F-8849-90DA-E2A8FC7CAF76}"/>
              </a:ext>
            </a:extLst>
          </p:cNvPr>
          <p:cNvSpPr/>
          <p:nvPr/>
        </p:nvSpPr>
        <p:spPr>
          <a:xfrm>
            <a:off x="4664499" y="4574589"/>
            <a:ext cx="758613" cy="139035"/>
          </a:xfrm>
          <a:prstGeom prst="borderCallout3">
            <a:avLst>
              <a:gd name="adj1" fmla="val 18750"/>
              <a:gd name="adj2" fmla="val -8333"/>
              <a:gd name="adj3" fmla="val 18750"/>
              <a:gd name="adj4" fmla="val -16667"/>
              <a:gd name="adj5" fmla="val 100000"/>
              <a:gd name="adj6" fmla="val -16667"/>
              <a:gd name="adj7" fmla="val 386995"/>
              <a:gd name="adj8" fmla="val 70434"/>
            </a:avLst>
          </a:prstGeom>
          <a:solidFill>
            <a:schemeClr val="accent6">
              <a:lumMod val="20000"/>
              <a:lumOff val="80000"/>
            </a:schemeClr>
          </a:solidFill>
          <a:ln w="63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dirty="0">
                <a:solidFill>
                  <a:schemeClr val="tx1"/>
                </a:solidFill>
              </a:rPr>
              <a:t>Región crítica</a:t>
            </a:r>
          </a:p>
        </p:txBody>
      </p:sp>
      <p:sp>
        <p:nvSpPr>
          <p:cNvPr id="68" name="Llamada con línea 3 67">
            <a:extLst>
              <a:ext uri="{FF2B5EF4-FFF2-40B4-BE49-F238E27FC236}">
                <a16:creationId xmlns:a16="http://schemas.microsoft.com/office/drawing/2014/main" id="{D9DB5E80-9C11-3748-A46A-CCF13E1140F9}"/>
              </a:ext>
            </a:extLst>
          </p:cNvPr>
          <p:cNvSpPr/>
          <p:nvPr/>
        </p:nvSpPr>
        <p:spPr>
          <a:xfrm>
            <a:off x="7569618" y="4566920"/>
            <a:ext cx="758613" cy="139035"/>
          </a:xfrm>
          <a:prstGeom prst="borderCallout3">
            <a:avLst>
              <a:gd name="adj1" fmla="val 18750"/>
              <a:gd name="adj2" fmla="val -8333"/>
              <a:gd name="adj3" fmla="val 18750"/>
              <a:gd name="adj4" fmla="val -16667"/>
              <a:gd name="adj5" fmla="val 100000"/>
              <a:gd name="adj6" fmla="val -16667"/>
              <a:gd name="adj7" fmla="val 386995"/>
              <a:gd name="adj8" fmla="val -567"/>
            </a:avLst>
          </a:prstGeom>
          <a:solidFill>
            <a:schemeClr val="accent6">
              <a:lumMod val="20000"/>
              <a:lumOff val="80000"/>
            </a:schemeClr>
          </a:solidFill>
          <a:ln w="63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dirty="0">
                <a:solidFill>
                  <a:schemeClr val="tx1"/>
                </a:solidFill>
              </a:rPr>
              <a:t>Región crítica</a:t>
            </a:r>
          </a:p>
        </p:txBody>
      </p:sp>
      <p:sp>
        <p:nvSpPr>
          <p:cNvPr id="69" name="Llamada con línea 3 68">
            <a:extLst>
              <a:ext uri="{FF2B5EF4-FFF2-40B4-BE49-F238E27FC236}">
                <a16:creationId xmlns:a16="http://schemas.microsoft.com/office/drawing/2014/main" id="{8783FBDA-C084-EB4B-BBEC-7D704B68B531}"/>
              </a:ext>
            </a:extLst>
          </p:cNvPr>
          <p:cNvSpPr/>
          <p:nvPr/>
        </p:nvSpPr>
        <p:spPr>
          <a:xfrm>
            <a:off x="10244656" y="2429818"/>
            <a:ext cx="758613" cy="139035"/>
          </a:xfrm>
          <a:prstGeom prst="borderCallout3">
            <a:avLst>
              <a:gd name="adj1" fmla="val 18750"/>
              <a:gd name="adj2" fmla="val -8333"/>
              <a:gd name="adj3" fmla="val 18750"/>
              <a:gd name="adj4" fmla="val -16667"/>
              <a:gd name="adj5" fmla="val 100000"/>
              <a:gd name="adj6" fmla="val -16667"/>
              <a:gd name="adj7" fmla="val 386995"/>
              <a:gd name="adj8" fmla="val -567"/>
            </a:avLst>
          </a:prstGeom>
          <a:solidFill>
            <a:schemeClr val="accent6">
              <a:lumMod val="20000"/>
              <a:lumOff val="80000"/>
            </a:schemeClr>
          </a:solidFill>
          <a:ln w="63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dirty="0">
                <a:solidFill>
                  <a:schemeClr val="tx1"/>
                </a:solidFill>
              </a:rPr>
              <a:t>Región crítica</a:t>
            </a:r>
          </a:p>
        </p:txBody>
      </p:sp>
      <p:sp>
        <p:nvSpPr>
          <p:cNvPr id="70" name="CuadroTexto 69">
            <a:extLst>
              <a:ext uri="{FF2B5EF4-FFF2-40B4-BE49-F238E27FC236}">
                <a16:creationId xmlns:a16="http://schemas.microsoft.com/office/drawing/2014/main" id="{E1FA1826-F368-344C-9141-89C674E4651A}"/>
              </a:ext>
            </a:extLst>
          </p:cNvPr>
          <p:cNvSpPr txBox="1"/>
          <p:nvPr/>
        </p:nvSpPr>
        <p:spPr>
          <a:xfrm>
            <a:off x="5423112" y="5269124"/>
            <a:ext cx="2053447" cy="369332"/>
          </a:xfrm>
          <a:prstGeom prst="rect">
            <a:avLst/>
          </a:prstGeom>
          <a:noFill/>
        </p:spPr>
        <p:txBody>
          <a:bodyPr wrap="none" rtlCol="0">
            <a:spAutoFit/>
          </a:bodyPr>
          <a:lstStyle/>
          <a:p>
            <a:r>
              <a:rPr lang="es-CL" dirty="0"/>
              <a:t>Prueba de dos colas</a:t>
            </a:r>
          </a:p>
        </p:txBody>
      </p:sp>
      <mc:AlternateContent xmlns:mc="http://schemas.openxmlformats.org/markup-compatibility/2006" xmlns:a14="http://schemas.microsoft.com/office/drawing/2010/main">
        <mc:Choice Requires="a14">
          <p:sp>
            <p:nvSpPr>
              <p:cNvPr id="71" name="CuadroTexto 70">
                <a:extLst>
                  <a:ext uri="{FF2B5EF4-FFF2-40B4-BE49-F238E27FC236}">
                    <a16:creationId xmlns:a16="http://schemas.microsoft.com/office/drawing/2014/main" id="{ED5D46FA-E232-A24A-A53A-B258F5D904E3}"/>
                  </a:ext>
                </a:extLst>
              </p:cNvPr>
              <p:cNvSpPr txBox="1"/>
              <p:nvPr/>
            </p:nvSpPr>
            <p:spPr>
              <a:xfrm>
                <a:off x="5714282" y="5582891"/>
                <a:ext cx="17622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1</m:t>
                          </m:r>
                        </m:sub>
                      </m:sSub>
                      <m:r>
                        <a:rPr lang="es-ES" b="0" i="1" smtClean="0">
                          <a:latin typeface="Cambria Math" panose="02040503050406030204" pitchFamily="18" charset="0"/>
                        </a:rPr>
                        <m:t>:</m:t>
                      </m:r>
                      <m:r>
                        <a:rPr lang="es-ES" b="0" i="1" smtClean="0">
                          <a:latin typeface="Cambria Math" panose="02040503050406030204" pitchFamily="18" charset="0"/>
                        </a:rPr>
                        <m:t>𝑝𝑎𝑟</m:t>
                      </m:r>
                      <m:r>
                        <a:rPr lang="es-ES" i="1">
                          <a:latin typeface="Cambria Math" panose="02040503050406030204" pitchFamily="18" charset="0"/>
                        </a:rPr>
                        <m:t>á</m:t>
                      </m:r>
                      <m:r>
                        <a:rPr lang="es-ES" b="0" i="1" smtClean="0">
                          <a:latin typeface="Cambria Math" panose="02040503050406030204" pitchFamily="18" charset="0"/>
                        </a:rPr>
                        <m:t>𝑚𝑒𝑡𝑟𝑜</m:t>
                      </m:r>
                      <m:r>
                        <a:rPr lang="es-ES" b="0" i="1" smtClean="0">
                          <a:latin typeface="Cambria Math" panose="02040503050406030204" pitchFamily="18" charset="0"/>
                          <a:ea typeface="Cambria Math" panose="02040503050406030204" pitchFamily="18" charset="0"/>
                        </a:rPr>
                        <m:t>≠</m:t>
                      </m:r>
                    </m:oMath>
                  </m:oMathPara>
                </a14:m>
                <a:endParaRPr lang="es-CL" dirty="0"/>
              </a:p>
            </p:txBody>
          </p:sp>
        </mc:Choice>
        <mc:Fallback xmlns="">
          <p:sp>
            <p:nvSpPr>
              <p:cNvPr id="71" name="CuadroTexto 70">
                <a:extLst>
                  <a:ext uri="{FF2B5EF4-FFF2-40B4-BE49-F238E27FC236}">
                    <a16:creationId xmlns:a16="http://schemas.microsoft.com/office/drawing/2014/main" id="{ED5D46FA-E232-A24A-A53A-B258F5D904E3}"/>
                  </a:ext>
                </a:extLst>
              </p:cNvPr>
              <p:cNvSpPr txBox="1">
                <a:spLocks noRot="1" noChangeAspect="1" noMove="1" noResize="1" noEditPoints="1" noAdjustHandles="1" noChangeArrowheads="1" noChangeShapeType="1" noTextEdit="1"/>
              </p:cNvSpPr>
              <p:nvPr/>
            </p:nvSpPr>
            <p:spPr>
              <a:xfrm>
                <a:off x="5714282" y="5582891"/>
                <a:ext cx="1762277" cy="276999"/>
              </a:xfrm>
              <a:prstGeom prst="rect">
                <a:avLst/>
              </a:prstGeom>
              <a:blipFill>
                <a:blip r:embed="rId6"/>
                <a:stretch>
                  <a:fillRect l="-2143" r="-2143" b="-26087"/>
                </a:stretch>
              </a:blipFill>
            </p:spPr>
            <p:txBody>
              <a:bodyPr/>
              <a:lstStyle/>
              <a:p>
                <a:r>
                  <a:rPr lang="es-CL">
                    <a:noFill/>
                  </a:rPr>
                  <a:t> </a:t>
                </a:r>
              </a:p>
            </p:txBody>
          </p:sp>
        </mc:Fallback>
      </mc:AlternateContent>
      <p:sp>
        <p:nvSpPr>
          <p:cNvPr id="72" name="CuadroTexto 71">
            <a:extLst>
              <a:ext uri="{FF2B5EF4-FFF2-40B4-BE49-F238E27FC236}">
                <a16:creationId xmlns:a16="http://schemas.microsoft.com/office/drawing/2014/main" id="{0733DFEF-92C2-1D4D-9A0C-56DDB8DA0D43}"/>
              </a:ext>
            </a:extLst>
          </p:cNvPr>
          <p:cNvSpPr txBox="1"/>
          <p:nvPr/>
        </p:nvSpPr>
        <p:spPr>
          <a:xfrm>
            <a:off x="2381229" y="3075947"/>
            <a:ext cx="2490746" cy="369332"/>
          </a:xfrm>
          <a:prstGeom prst="rect">
            <a:avLst/>
          </a:prstGeom>
          <a:noFill/>
        </p:spPr>
        <p:txBody>
          <a:bodyPr wrap="none" rtlCol="0">
            <a:spAutoFit/>
          </a:bodyPr>
          <a:lstStyle/>
          <a:p>
            <a:r>
              <a:rPr lang="es-CL" dirty="0"/>
              <a:t>Prueba de cola izquierda</a:t>
            </a:r>
          </a:p>
        </p:txBody>
      </p:sp>
      <mc:AlternateContent xmlns:mc="http://schemas.openxmlformats.org/markup-compatibility/2006" xmlns:a14="http://schemas.microsoft.com/office/drawing/2010/main">
        <mc:Choice Requires="a14">
          <p:sp>
            <p:nvSpPr>
              <p:cNvPr id="73" name="CuadroTexto 72">
                <a:extLst>
                  <a:ext uri="{FF2B5EF4-FFF2-40B4-BE49-F238E27FC236}">
                    <a16:creationId xmlns:a16="http://schemas.microsoft.com/office/drawing/2014/main" id="{5C687977-4286-D744-B0F4-9207CD4805A4}"/>
                  </a:ext>
                </a:extLst>
              </p:cNvPr>
              <p:cNvSpPr txBox="1"/>
              <p:nvPr/>
            </p:nvSpPr>
            <p:spPr>
              <a:xfrm>
                <a:off x="2791581" y="3393888"/>
                <a:ext cx="17622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1</m:t>
                          </m:r>
                        </m:sub>
                      </m:sSub>
                      <m:r>
                        <a:rPr lang="es-ES" b="0" i="1" smtClean="0">
                          <a:latin typeface="Cambria Math" panose="02040503050406030204" pitchFamily="18" charset="0"/>
                        </a:rPr>
                        <m:t>:</m:t>
                      </m:r>
                      <m:r>
                        <a:rPr lang="es-ES" b="0" i="1" smtClean="0">
                          <a:latin typeface="Cambria Math" panose="02040503050406030204" pitchFamily="18" charset="0"/>
                        </a:rPr>
                        <m:t>𝑝𝑎𝑟</m:t>
                      </m:r>
                      <m:r>
                        <a:rPr lang="es-ES" i="1">
                          <a:latin typeface="Cambria Math" panose="02040503050406030204" pitchFamily="18" charset="0"/>
                        </a:rPr>
                        <m:t>á</m:t>
                      </m:r>
                      <m:r>
                        <a:rPr lang="es-ES" b="0" i="1" smtClean="0">
                          <a:latin typeface="Cambria Math" panose="02040503050406030204" pitchFamily="18" charset="0"/>
                        </a:rPr>
                        <m:t>𝑚𝑒𝑡𝑟𝑜</m:t>
                      </m:r>
                      <m:r>
                        <a:rPr lang="es-ES" b="0" i="1" smtClean="0">
                          <a:latin typeface="Cambria Math" panose="02040503050406030204" pitchFamily="18" charset="0"/>
                          <a:ea typeface="Cambria Math" panose="02040503050406030204" pitchFamily="18" charset="0"/>
                        </a:rPr>
                        <m:t>&lt;</m:t>
                      </m:r>
                    </m:oMath>
                  </m:oMathPara>
                </a14:m>
                <a:endParaRPr lang="es-CL" dirty="0"/>
              </a:p>
            </p:txBody>
          </p:sp>
        </mc:Choice>
        <mc:Fallback xmlns="">
          <p:sp>
            <p:nvSpPr>
              <p:cNvPr id="73" name="CuadroTexto 72">
                <a:extLst>
                  <a:ext uri="{FF2B5EF4-FFF2-40B4-BE49-F238E27FC236}">
                    <a16:creationId xmlns:a16="http://schemas.microsoft.com/office/drawing/2014/main" id="{5C687977-4286-D744-B0F4-9207CD4805A4}"/>
                  </a:ext>
                </a:extLst>
              </p:cNvPr>
              <p:cNvSpPr txBox="1">
                <a:spLocks noRot="1" noChangeAspect="1" noMove="1" noResize="1" noEditPoints="1" noAdjustHandles="1" noChangeArrowheads="1" noChangeShapeType="1" noTextEdit="1"/>
              </p:cNvSpPr>
              <p:nvPr/>
            </p:nvSpPr>
            <p:spPr>
              <a:xfrm>
                <a:off x="2791581" y="3393888"/>
                <a:ext cx="1762277" cy="276999"/>
              </a:xfrm>
              <a:prstGeom prst="rect">
                <a:avLst/>
              </a:prstGeom>
              <a:blipFill>
                <a:blip r:embed="rId7"/>
                <a:stretch>
                  <a:fillRect l="-2143" r="-2143" b="-31818"/>
                </a:stretch>
              </a:blipFill>
            </p:spPr>
            <p:txBody>
              <a:bodyPr/>
              <a:lstStyle/>
              <a:p>
                <a:r>
                  <a:rPr lang="es-CL">
                    <a:noFill/>
                  </a:rPr>
                  <a:t> </a:t>
                </a:r>
              </a:p>
            </p:txBody>
          </p:sp>
        </mc:Fallback>
      </mc:AlternateContent>
      <p:sp>
        <p:nvSpPr>
          <p:cNvPr id="74" name="CuadroTexto 73">
            <a:extLst>
              <a:ext uri="{FF2B5EF4-FFF2-40B4-BE49-F238E27FC236}">
                <a16:creationId xmlns:a16="http://schemas.microsoft.com/office/drawing/2014/main" id="{FAFD5B29-503A-ED45-8EB8-FDE81B42757E}"/>
              </a:ext>
            </a:extLst>
          </p:cNvPr>
          <p:cNvSpPr txBox="1"/>
          <p:nvPr/>
        </p:nvSpPr>
        <p:spPr>
          <a:xfrm>
            <a:off x="7982243" y="3096267"/>
            <a:ext cx="2390270" cy="369332"/>
          </a:xfrm>
          <a:prstGeom prst="rect">
            <a:avLst/>
          </a:prstGeom>
          <a:noFill/>
        </p:spPr>
        <p:txBody>
          <a:bodyPr wrap="none" rtlCol="0">
            <a:spAutoFit/>
          </a:bodyPr>
          <a:lstStyle/>
          <a:p>
            <a:r>
              <a:rPr lang="es-CL" dirty="0"/>
              <a:t>Prueba de cola derecha</a:t>
            </a:r>
          </a:p>
        </p:txBody>
      </p:sp>
      <mc:AlternateContent xmlns:mc="http://schemas.openxmlformats.org/markup-compatibility/2006" xmlns:a14="http://schemas.microsoft.com/office/drawing/2010/main">
        <mc:Choice Requires="a14">
          <p:sp>
            <p:nvSpPr>
              <p:cNvPr id="75" name="CuadroTexto 74">
                <a:extLst>
                  <a:ext uri="{FF2B5EF4-FFF2-40B4-BE49-F238E27FC236}">
                    <a16:creationId xmlns:a16="http://schemas.microsoft.com/office/drawing/2014/main" id="{BBB86E69-86D8-FD4A-8D4B-7AF28EDA1FBF}"/>
                  </a:ext>
                </a:extLst>
              </p:cNvPr>
              <p:cNvSpPr txBox="1"/>
              <p:nvPr/>
            </p:nvSpPr>
            <p:spPr>
              <a:xfrm>
                <a:off x="8482379" y="3393888"/>
                <a:ext cx="17622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1</m:t>
                          </m:r>
                        </m:sub>
                      </m:sSub>
                      <m:r>
                        <a:rPr lang="es-ES" b="0" i="1" smtClean="0">
                          <a:latin typeface="Cambria Math" panose="02040503050406030204" pitchFamily="18" charset="0"/>
                        </a:rPr>
                        <m:t>:</m:t>
                      </m:r>
                      <m:r>
                        <a:rPr lang="es-ES" b="0" i="1" smtClean="0">
                          <a:latin typeface="Cambria Math" panose="02040503050406030204" pitchFamily="18" charset="0"/>
                        </a:rPr>
                        <m:t>𝑝𝑎𝑟</m:t>
                      </m:r>
                      <m:r>
                        <a:rPr lang="es-ES" i="1">
                          <a:latin typeface="Cambria Math" panose="02040503050406030204" pitchFamily="18" charset="0"/>
                        </a:rPr>
                        <m:t>á</m:t>
                      </m:r>
                      <m:r>
                        <a:rPr lang="es-ES" b="0" i="1" smtClean="0">
                          <a:latin typeface="Cambria Math" panose="02040503050406030204" pitchFamily="18" charset="0"/>
                        </a:rPr>
                        <m:t>𝑚𝑒𝑡𝑟𝑜</m:t>
                      </m:r>
                      <m:r>
                        <a:rPr lang="es-ES" b="0" i="1" smtClean="0">
                          <a:latin typeface="Cambria Math" panose="02040503050406030204" pitchFamily="18" charset="0"/>
                          <a:ea typeface="Cambria Math" panose="02040503050406030204" pitchFamily="18" charset="0"/>
                        </a:rPr>
                        <m:t>&gt;</m:t>
                      </m:r>
                    </m:oMath>
                  </m:oMathPara>
                </a14:m>
                <a:endParaRPr lang="es-CL" dirty="0"/>
              </a:p>
            </p:txBody>
          </p:sp>
        </mc:Choice>
        <mc:Fallback xmlns="">
          <p:sp>
            <p:nvSpPr>
              <p:cNvPr id="75" name="CuadroTexto 74">
                <a:extLst>
                  <a:ext uri="{FF2B5EF4-FFF2-40B4-BE49-F238E27FC236}">
                    <a16:creationId xmlns:a16="http://schemas.microsoft.com/office/drawing/2014/main" id="{BBB86E69-86D8-FD4A-8D4B-7AF28EDA1FBF}"/>
                  </a:ext>
                </a:extLst>
              </p:cNvPr>
              <p:cNvSpPr txBox="1">
                <a:spLocks noRot="1" noChangeAspect="1" noMove="1" noResize="1" noEditPoints="1" noAdjustHandles="1" noChangeArrowheads="1" noChangeShapeType="1" noTextEdit="1"/>
              </p:cNvSpPr>
              <p:nvPr/>
            </p:nvSpPr>
            <p:spPr>
              <a:xfrm>
                <a:off x="8482379" y="3393888"/>
                <a:ext cx="1762277" cy="276999"/>
              </a:xfrm>
              <a:prstGeom prst="rect">
                <a:avLst/>
              </a:prstGeom>
              <a:blipFill>
                <a:blip r:embed="rId8"/>
                <a:stretch>
                  <a:fillRect l="-2143" r="-2143" b="-31818"/>
                </a:stretch>
              </a:blipFill>
            </p:spPr>
            <p:txBody>
              <a:bodyPr/>
              <a:lstStyle/>
              <a:p>
                <a:r>
                  <a:rPr lang="es-CL">
                    <a:noFill/>
                  </a:rPr>
                  <a:t> </a:t>
                </a:r>
              </a:p>
            </p:txBody>
          </p:sp>
        </mc:Fallback>
      </mc:AlternateContent>
      <p:sp>
        <p:nvSpPr>
          <p:cNvPr id="76" name="CuadroTexto 75">
            <a:extLst>
              <a:ext uri="{FF2B5EF4-FFF2-40B4-BE49-F238E27FC236}">
                <a16:creationId xmlns:a16="http://schemas.microsoft.com/office/drawing/2014/main" id="{3E7EE289-436F-A848-BF41-5344A5274823}"/>
              </a:ext>
            </a:extLst>
          </p:cNvPr>
          <p:cNvSpPr txBox="1"/>
          <p:nvPr/>
        </p:nvSpPr>
        <p:spPr>
          <a:xfrm>
            <a:off x="2084771" y="6034249"/>
            <a:ext cx="8374024" cy="369332"/>
          </a:xfrm>
          <a:prstGeom prst="rect">
            <a:avLst/>
          </a:prstGeom>
          <a:noFill/>
        </p:spPr>
        <p:txBody>
          <a:bodyPr wrap="none" rtlCol="0">
            <a:spAutoFit/>
          </a:bodyPr>
          <a:lstStyle/>
          <a:p>
            <a:r>
              <a:rPr lang="es-CL" dirty="0"/>
              <a:t>Las colas en una distribución son las regiones extremas limitadas por los valores críticos.</a:t>
            </a:r>
          </a:p>
        </p:txBody>
      </p:sp>
    </p:spTree>
    <p:extLst>
      <p:ext uri="{BB962C8B-B14F-4D97-AF65-F5344CB8AC3E}">
        <p14:creationId xmlns:p14="http://schemas.microsoft.com/office/powerpoint/2010/main" val="3667679285"/>
      </p:ext>
    </p:extLst>
  </p:cSld>
  <p:clrMapOvr>
    <a:masterClrMapping/>
  </p:clrMapOvr>
</p:sld>
</file>

<file path=ppt/theme/theme1.xml><?xml version="1.0" encoding="utf-8"?>
<a:theme xmlns:a="http://schemas.openxmlformats.org/drawingml/2006/main" name="Tema de Offic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49535</TotalTime>
  <Words>2888</Words>
  <Application>Microsoft Office PowerPoint</Application>
  <PresentationFormat>Panorámica</PresentationFormat>
  <Paragraphs>365</Paragraphs>
  <Slides>34</Slides>
  <Notes>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34</vt:i4>
      </vt:variant>
    </vt:vector>
  </HeadingPairs>
  <TitlesOfParts>
    <vt:vector size="41" baseType="lpstr">
      <vt:lpstr>Arial</vt:lpstr>
      <vt:lpstr>Calibri</vt:lpstr>
      <vt:lpstr>Calibri Light</vt:lpstr>
      <vt:lpstr>Cambria Math</vt:lpstr>
      <vt:lpstr>HelveticaNeue</vt:lpstr>
      <vt:lpstr>Wingdings</vt:lpstr>
      <vt:lpstr>Tema de Office</vt:lpstr>
      <vt:lpstr>Presentación Módulo Inferencia Estadística</vt:lpstr>
      <vt:lpstr>Presentación de PowerPoint</vt:lpstr>
      <vt:lpstr>Definiciones</vt:lpstr>
      <vt:lpstr>Componentes de una Prueba de hipótesis</vt:lpstr>
      <vt:lpstr>Componentes de una Prueba de hipótesis</vt:lpstr>
      <vt:lpstr>Actividad Individual</vt:lpstr>
      <vt:lpstr>Contraste de Hipótesis</vt:lpstr>
      <vt:lpstr>Estadístico de Prueba</vt:lpstr>
      <vt:lpstr>Región de Rechazo</vt:lpstr>
      <vt:lpstr>Valores críticos</vt:lpstr>
      <vt:lpstr>Criterios de decisión</vt:lpstr>
      <vt:lpstr>Ejercicio Hipótesis para la media (σ conocido)</vt:lpstr>
      <vt:lpstr>Ejercicio</vt:lpstr>
      <vt:lpstr>Ejercicio</vt:lpstr>
      <vt:lpstr>Ejercicio Hipótesis para la media (σ desconocido)</vt:lpstr>
      <vt:lpstr>Ejercicio</vt:lpstr>
      <vt:lpstr>Ejercicio</vt:lpstr>
      <vt:lpstr>Valor P-value</vt:lpstr>
      <vt:lpstr>Procedimiento para el cálculo de los valores p</vt:lpstr>
      <vt:lpstr>Ejercicio</vt:lpstr>
      <vt:lpstr>Ejercicio</vt:lpstr>
      <vt:lpstr>Ejercicio</vt:lpstr>
      <vt:lpstr>Ejercicio</vt:lpstr>
      <vt:lpstr>Ejercicio</vt:lpstr>
      <vt:lpstr>Ejercicio</vt:lpstr>
      <vt:lpstr>Ejercicio</vt:lpstr>
      <vt:lpstr>Ejercicio</vt:lpstr>
      <vt:lpstr>Ejercicio</vt:lpstr>
      <vt:lpstr>Ejercicio</vt:lpstr>
      <vt:lpstr>Ejercicio</vt:lpstr>
      <vt:lpstr>Ejercicio</vt:lpstr>
      <vt:lpstr>Ejercicio</vt:lpstr>
      <vt:lpstr>Errores Tipo I y II</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Javiera Ventura Coello</dc:creator>
  <cp:lastModifiedBy>Hugo Ub</cp:lastModifiedBy>
  <cp:revision>318</cp:revision>
  <dcterms:created xsi:type="dcterms:W3CDTF">2019-07-03T20:50:11Z</dcterms:created>
  <dcterms:modified xsi:type="dcterms:W3CDTF">2020-12-14T23:07:34Z</dcterms:modified>
</cp:coreProperties>
</file>